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sldIdLst>
    <p:sldId id="256" r:id="rId6"/>
    <p:sldId id="298" r:id="rId7"/>
    <p:sldId id="277" r:id="rId8"/>
    <p:sldId id="278" r:id="rId9"/>
    <p:sldId id="286" r:id="rId10"/>
    <p:sldId id="299" r:id="rId11"/>
    <p:sldId id="285" r:id="rId12"/>
    <p:sldId id="259" r:id="rId13"/>
    <p:sldId id="261" r:id="rId14"/>
    <p:sldId id="300" r:id="rId15"/>
    <p:sldId id="279" r:id="rId16"/>
    <p:sldId id="263" r:id="rId17"/>
    <p:sldId id="264" r:id="rId18"/>
    <p:sldId id="265" r:id="rId19"/>
    <p:sldId id="266" r:id="rId20"/>
    <p:sldId id="267" r:id="rId21"/>
    <p:sldId id="281" r:id="rId22"/>
    <p:sldId id="268" r:id="rId23"/>
    <p:sldId id="269" r:id="rId24"/>
    <p:sldId id="270" r:id="rId25"/>
    <p:sldId id="282" r:id="rId26"/>
    <p:sldId id="271" r:id="rId27"/>
    <p:sldId id="272" r:id="rId28"/>
    <p:sldId id="273" r:id="rId29"/>
    <p:sldId id="274" r:id="rId30"/>
    <p:sldId id="287" r:id="rId31"/>
    <p:sldId id="288" r:id="rId32"/>
    <p:sldId id="289" r:id="rId33"/>
    <p:sldId id="301" r:id="rId34"/>
    <p:sldId id="290" r:id="rId35"/>
    <p:sldId id="303" r:id="rId36"/>
    <p:sldId id="291" r:id="rId37"/>
    <p:sldId id="283" r:id="rId38"/>
    <p:sldId id="280" r:id="rId39"/>
    <p:sldId id="297"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png"/><Relationship Id="rId4" Type="http://schemas.openxmlformats.org/officeDocument/2006/relationships/image" Target="../media/image7.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0.pn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png"/><Relationship Id="rId4" Type="http://schemas.openxmlformats.org/officeDocument/2006/relationships/image" Target="../media/image13.emf"/></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7.emf"/><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2.png"/><Relationship Id="rId4" Type="http://schemas.openxmlformats.org/officeDocument/2006/relationships/image" Target="../media/image18.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2.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2.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2.pn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2.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10.png"/><Relationship Id="rId4" Type="http://schemas.openxmlformats.org/officeDocument/2006/relationships/image" Target="../media/image23.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b="1" dirty="0" smtClean="0">
                <a:solidFill>
                  <a:srgbClr val="FF0000"/>
                </a:solidFill>
                <a:cs typeface="B Yagut" pitchFamily="2" charset="-78"/>
              </a:rPr>
              <a:t>آشنایی </a:t>
            </a:r>
            <a:r>
              <a:rPr lang="fa-IR" b="1" dirty="0">
                <a:solidFill>
                  <a:srgbClr val="FF0000"/>
                </a:solidFill>
                <a:cs typeface="B Yagut" pitchFamily="2" charset="-78"/>
              </a:rPr>
              <a:t>با کلیات </a:t>
            </a:r>
            <a:r>
              <a:rPr lang="fa-IR" b="1" dirty="0" smtClean="0">
                <a:solidFill>
                  <a:srgbClr val="FF0000"/>
                </a:solidFill>
                <a:cs typeface="B Yagut" pitchFamily="2" charset="-78"/>
              </a:rPr>
              <a:t>برنامه شناسایی جمعیتی و زیست محیطی روستا </a:t>
            </a:r>
            <a:endParaRPr lang="en-US" b="1" dirty="0">
              <a:solidFill>
                <a:srgbClr val="FF0000"/>
              </a:solidFill>
              <a:cs typeface="B Yagut" pitchFamily="2" charset="-78"/>
            </a:endParaRPr>
          </a:p>
        </p:txBody>
      </p:sp>
      <p:sp>
        <p:nvSpPr>
          <p:cNvPr id="3" name="Subtitle 2"/>
          <p:cNvSpPr>
            <a:spLocks noGrp="1"/>
          </p:cNvSpPr>
          <p:nvPr>
            <p:ph type="subTitle" idx="1"/>
          </p:nvPr>
        </p:nvSpPr>
        <p:spPr>
          <a:xfrm>
            <a:off x="1219200" y="3886200"/>
            <a:ext cx="6553200" cy="1752600"/>
          </a:xfrm>
        </p:spPr>
        <p:txBody>
          <a:bodyPr>
            <a:normAutofit/>
          </a:bodyPr>
          <a:lstStyle/>
          <a:p>
            <a:r>
              <a:rPr lang="fa-IR" sz="3600" b="1" dirty="0" smtClean="0">
                <a:solidFill>
                  <a:schemeClr val="accent1">
                    <a:lumMod val="75000"/>
                  </a:schemeClr>
                </a:solidFill>
                <a:cs typeface="B Yagut" pitchFamily="2" charset="-78"/>
              </a:rPr>
              <a:t>مروری برکلیات برنامه و اجرای برنامه شناسایی زیست محیطی روستا  </a:t>
            </a:r>
            <a:endParaRPr lang="en-US" sz="3600" b="1" dirty="0">
              <a:solidFill>
                <a:schemeClr val="accent1">
                  <a:lumMod val="75000"/>
                </a:schemeClr>
              </a:solidFill>
              <a:cs typeface="B Yagut" pitchFamily="2" charset="-78"/>
            </a:endParaRPr>
          </a:p>
        </p:txBody>
      </p:sp>
    </p:spTree>
    <p:extLst>
      <p:ext uri="{BB962C8B-B14F-4D97-AF65-F5344CB8AC3E}">
        <p14:creationId xmlns:p14="http://schemas.microsoft.com/office/powerpoint/2010/main" val="3005705396"/>
      </p:ext>
    </p:extLst>
  </p:cSld>
  <p:clrMapOvr>
    <a:masterClrMapping/>
  </p:clrMapOvr>
  <mc:AlternateContent xmlns:mc="http://schemas.openxmlformats.org/markup-compatibility/2006" xmlns:p14="http://schemas.microsoft.com/office/powerpoint/2010/main">
    <mc:Choice Requires="p14">
      <p:transition spd="slow" p14:dur="2000" advTm="1875"/>
    </mc:Choice>
    <mc:Fallback xmlns="">
      <p:transition spd="slow" advTm="187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a:solidFill>
                  <a:srgbClr val="FF0000"/>
                </a:solidFill>
                <a:cs typeface="B Yagut" pitchFamily="2" charset="-78"/>
              </a:rPr>
              <a:t>انواع مقیاس نقشه</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876800"/>
              </a:xfrm>
            </p:spPr>
            <p:txBody>
              <a:bodyPr>
                <a:normAutofit/>
              </a:bodyPr>
              <a:lstStyle/>
              <a:p>
                <a:pPr algn="r" rtl="1"/>
                <a:r>
                  <a:rPr lang="fa-IR" b="1" dirty="0" smtClean="0">
                    <a:solidFill>
                      <a:schemeClr val="accent1">
                        <a:lumMod val="75000"/>
                      </a:schemeClr>
                    </a:solidFill>
                    <a:cs typeface="B Yagut" pitchFamily="2" charset="-78"/>
                  </a:rPr>
                  <a:t>مقیاس کسری : </a:t>
                </a:r>
              </a:p>
              <a:p>
                <a:pPr marL="0" indent="0" algn="r" rtl="1">
                  <a:buNone/>
                </a:pPr>
                <a:r>
                  <a:rPr lang="fa-IR" sz="2800" dirty="0" smtClean="0">
                    <a:cs typeface="B Yagut" panose="00000400000000000000" pitchFamily="2" charset="-78"/>
                  </a:rPr>
                  <a:t>فرمول مقیاس نقشه =  </a:t>
                </a:r>
                <a14:m>
                  <m:oMath xmlns:m="http://schemas.openxmlformats.org/officeDocument/2006/math">
                    <m:box>
                      <m:boxPr>
                        <m:ctrlPr>
                          <a:rPr lang="fa-IR" sz="2800" i="1" smtClean="0">
                            <a:latin typeface="Cambria Math" panose="02040503050406030204" pitchFamily="18" charset="0"/>
                            <a:cs typeface="B Yagut" panose="00000400000000000000" pitchFamily="2" charset="-78"/>
                          </a:rPr>
                        </m:ctrlPr>
                      </m:boxPr>
                      <m:e>
                        <m:argPr>
                          <m:argSz m:val="-1"/>
                        </m:argPr>
                        <m:box>
                          <m:boxPr>
                            <m:ctrlPr>
                              <a:rPr lang="fa-IR" sz="2800" i="1" smtClean="0">
                                <a:latin typeface="Cambria Math" panose="02040503050406030204" pitchFamily="18" charset="0"/>
                                <a:cs typeface="B Yagut" panose="00000400000000000000" pitchFamily="2" charset="-78"/>
                              </a:rPr>
                            </m:ctrlPr>
                          </m:boxPr>
                          <m:e>
                            <m:argPr>
                              <m:argSz m:val="-1"/>
                            </m:argPr>
                            <m:f>
                              <m:fPr>
                                <m:ctrlPr>
                                  <a:rPr lang="fa-IR" sz="2800" i="1" smtClean="0">
                                    <a:latin typeface="Cambria Math" panose="02040503050406030204" pitchFamily="18" charset="0"/>
                                    <a:cs typeface="B Yagut" panose="00000400000000000000" pitchFamily="2" charset="-78"/>
                                  </a:rPr>
                                </m:ctrlPr>
                              </m:fPr>
                              <m:num>
                                <m:r>
                                  <a:rPr lang="fa-IR" sz="2800" b="0" i="1" smtClean="0">
                                    <a:latin typeface="Cambria Math"/>
                                    <a:cs typeface="B Yagut" panose="00000400000000000000" pitchFamily="2" charset="-78"/>
                                  </a:rPr>
                                  <m:t>نقشه</m:t>
                                </m:r>
                                <m:r>
                                  <a:rPr lang="fa-IR" sz="2800" b="0" i="1" smtClean="0">
                                    <a:latin typeface="Cambria Math"/>
                                    <a:cs typeface="B Yagut" panose="00000400000000000000" pitchFamily="2" charset="-78"/>
                                  </a:rPr>
                                  <m:t> </m:t>
                                </m:r>
                                <m:r>
                                  <a:rPr lang="fa-IR" sz="2800" b="0" i="1" smtClean="0">
                                    <a:latin typeface="Cambria Math"/>
                                    <a:cs typeface="B Yagut" panose="00000400000000000000" pitchFamily="2" charset="-78"/>
                                  </a:rPr>
                                  <m:t>روی</m:t>
                                </m:r>
                                <m:r>
                                  <a:rPr lang="fa-IR" sz="2800" b="0" i="1" smtClean="0">
                                    <a:latin typeface="Cambria Math"/>
                                    <a:cs typeface="B Yagut" panose="00000400000000000000" pitchFamily="2" charset="-78"/>
                                  </a:rPr>
                                  <m:t> </m:t>
                                </m:r>
                                <m:r>
                                  <a:rPr lang="fa-IR" sz="2800" b="0" i="1" smtClean="0">
                                    <a:latin typeface="Cambria Math"/>
                                    <a:cs typeface="B Yagut" panose="00000400000000000000" pitchFamily="2" charset="-78"/>
                                  </a:rPr>
                                  <m:t>اندازه</m:t>
                                </m:r>
                                <m:r>
                                  <a:rPr lang="fa-IR" sz="2800" b="0" i="1" smtClean="0">
                                    <a:latin typeface="Cambria Math"/>
                                    <a:cs typeface="B Yagut" panose="00000400000000000000" pitchFamily="2" charset="-78"/>
                                  </a:rPr>
                                  <m:t> </m:t>
                                </m:r>
                              </m:num>
                              <m:den>
                                <m:r>
                                  <a:rPr lang="fa-IR" sz="2800" b="0" i="1" smtClean="0">
                                    <a:latin typeface="Cambria Math"/>
                                    <a:cs typeface="B Yagut" panose="00000400000000000000" pitchFamily="2" charset="-78"/>
                                  </a:rPr>
                                  <m:t>واقعی</m:t>
                                </m:r>
                                <m:r>
                                  <a:rPr lang="fa-IR" sz="2800" b="0" i="1" smtClean="0">
                                    <a:latin typeface="Cambria Math"/>
                                    <a:cs typeface="B Yagut" panose="00000400000000000000" pitchFamily="2" charset="-78"/>
                                  </a:rPr>
                                  <m:t> </m:t>
                                </m:r>
                                <m:r>
                                  <a:rPr lang="fa-IR" sz="2800" b="0" i="1" smtClean="0">
                                    <a:latin typeface="Cambria Math"/>
                                    <a:cs typeface="B Yagut" panose="00000400000000000000" pitchFamily="2" charset="-78"/>
                                  </a:rPr>
                                  <m:t>اندازه</m:t>
                                </m:r>
                                <m:r>
                                  <a:rPr lang="fa-IR" sz="2800" b="0" i="1" smtClean="0">
                                    <a:latin typeface="Cambria Math"/>
                                    <a:cs typeface="B Yagut" panose="00000400000000000000" pitchFamily="2" charset="-78"/>
                                  </a:rPr>
                                  <m:t> </m:t>
                                </m:r>
                              </m:den>
                            </m:f>
                          </m:e>
                        </m:box>
                      </m:e>
                    </m:box>
                  </m:oMath>
                </a14:m>
                <a:r>
                  <a:rPr lang="fa-IR" sz="2800" dirty="0" smtClean="0">
                    <a:cs typeface="B Yagut" panose="00000400000000000000" pitchFamily="2" charset="-78"/>
                  </a:rPr>
                  <a:t> </a:t>
                </a:r>
              </a:p>
              <a:p>
                <a:pPr marL="0" indent="0" algn="r" rtl="1">
                  <a:buNone/>
                </a:pPr>
                <a:r>
                  <a:rPr lang="fa-IR" sz="2800" dirty="0">
                    <a:cs typeface="B Yagut" panose="00000400000000000000" pitchFamily="2" charset="-78"/>
                  </a:rPr>
                  <a:t> </a:t>
                </a:r>
                <a:r>
                  <a:rPr lang="fa-IR" sz="2800" dirty="0" smtClean="0">
                    <a:cs typeface="B Yagut" panose="00000400000000000000" pitchFamily="2" charset="-78"/>
                  </a:rPr>
                  <a:t>در مقیاس کسری یا عددی اندازه روی نقشه را در عدد مخرج کسر ضرب می کنیم .</a:t>
                </a:r>
              </a:p>
              <a:p>
                <a:pPr marL="0" indent="0" algn="r" rtl="1">
                  <a:buNone/>
                </a:pPr>
                <a:r>
                  <a:rPr lang="fa-IR" sz="2800" dirty="0" smtClean="0">
                    <a:cs typeface="B Yagut" panose="00000400000000000000" pitchFamily="2" charset="-78"/>
                  </a:rPr>
                  <a:t>بطور مثال: اگر فاصله دونقطه با مقیاس</a:t>
                </a:r>
              </a:p>
              <a:p>
                <a:pPr marL="0" indent="0" algn="r" rtl="1">
                  <a:buNone/>
                </a:pPr>
                <a:r>
                  <a:rPr lang="fa-IR" sz="2800" dirty="0" smtClean="0">
                    <a:cs typeface="B Yagut" panose="00000400000000000000" pitchFamily="2" charset="-78"/>
                  </a:rPr>
                  <a:t>  1:1000000 روی </a:t>
                </a:r>
                <a:r>
                  <a:rPr lang="fa-IR" sz="2800" dirty="0">
                    <a:cs typeface="B Yagut" panose="00000400000000000000" pitchFamily="2" charset="-78"/>
                  </a:rPr>
                  <a:t>نقشه </a:t>
                </a:r>
                <a:r>
                  <a:rPr lang="fa-IR" sz="2800" dirty="0" smtClean="0">
                    <a:cs typeface="B Yagut" panose="00000400000000000000" pitchFamily="2" charset="-78"/>
                  </a:rPr>
                  <a:t>5 سانتی متر </a:t>
                </a:r>
              </a:p>
              <a:p>
                <a:pPr marL="0" indent="0" algn="r" rtl="1">
                  <a:buNone/>
                </a:pPr>
                <a:r>
                  <a:rPr lang="fa-IR" sz="2800" dirty="0" smtClean="0">
                    <a:cs typeface="B Yagut" panose="00000400000000000000" pitchFamily="2" charset="-78"/>
                  </a:rPr>
                  <a:t> باشد اندازه واقعی در روی زمین 50 </a:t>
                </a:r>
              </a:p>
              <a:p>
                <a:pPr marL="0" indent="0" algn="r" rtl="1">
                  <a:buNone/>
                </a:pPr>
                <a:r>
                  <a:rPr lang="fa-IR" sz="2800" dirty="0" smtClean="0">
                    <a:cs typeface="B Yagut" panose="00000400000000000000" pitchFamily="2" charset="-78"/>
                  </a:rPr>
                  <a:t>کیلومتر است. </a:t>
                </a:r>
              </a:p>
              <a:p>
                <a:pPr marL="0" indent="0" algn="r" rtl="1">
                  <a:buNone/>
                </a:pPr>
                <a:endParaRPr lang="fa-IR" sz="2800" dirty="0" smtClean="0">
                  <a:cs typeface="B Yagut" panose="000004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876800"/>
              </a:xfrm>
              <a:blipFill rotWithShape="0">
                <a:blip r:embed="rId4"/>
                <a:stretch>
                  <a:fillRect l="-1704" t="-2875" r="-1778"/>
                </a:stretch>
              </a:blipFill>
            </p:spPr>
            <p:txBody>
              <a:bodyPr/>
              <a:lstStyle/>
              <a:p>
                <a:r>
                  <a:rPr lang="fa-IR">
                    <a:noFill/>
                  </a:rPr>
                  <a:t> </a:t>
                </a:r>
              </a:p>
            </p:txBody>
          </p:sp>
        </mc:Fallback>
      </mc:AlternateContent>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657600"/>
            <a:ext cx="3256085" cy="259080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0655886"/>
      </p:ext>
    </p:extLst>
  </p:cSld>
  <p:clrMapOvr>
    <a:masterClrMapping/>
  </p:clrMapOvr>
  <mc:AlternateContent xmlns:mc="http://schemas.openxmlformats.org/markup-compatibility/2006" xmlns:p14="http://schemas.microsoft.com/office/powerpoint/2010/main">
    <mc:Choice Requires="p14">
      <p:transition spd="slow" p14:dur="2000" advTm="50303"/>
    </mc:Choice>
    <mc:Fallback xmlns="">
      <p:transition spd="slow" advTm="50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fa-IR" sz="4000" b="1" dirty="0" smtClean="0">
                <a:solidFill>
                  <a:srgbClr val="FF0000"/>
                </a:solidFill>
                <a:cs typeface="B Yagut" pitchFamily="2" charset="-78"/>
              </a:rPr>
              <a:t>محاسبه مقیاس</a:t>
            </a:r>
            <a:endParaRPr lang="en-US" sz="4000" b="1" dirty="0">
              <a:solidFill>
                <a:srgbClr val="FF0000"/>
              </a:solidFill>
              <a:cs typeface="B Yagut" pitchFamily="2" charset="-78"/>
            </a:endParaRPr>
          </a:p>
        </p:txBody>
      </p:sp>
      <p:sp>
        <p:nvSpPr>
          <p:cNvPr id="3" name="Content Placeholder 2"/>
          <p:cNvSpPr>
            <a:spLocks noGrp="1"/>
          </p:cNvSpPr>
          <p:nvPr>
            <p:ph idx="1"/>
          </p:nvPr>
        </p:nvSpPr>
        <p:spPr>
          <a:xfrm>
            <a:off x="304800" y="1219200"/>
            <a:ext cx="8534400" cy="5257800"/>
          </a:xfrm>
        </p:spPr>
        <p:txBody>
          <a:bodyPr/>
          <a:lstStyle/>
          <a:p>
            <a:pPr algn="just" rtl="1">
              <a:lnSpc>
                <a:spcPct val="150000"/>
              </a:lnSpc>
            </a:pPr>
            <a:r>
              <a:rPr lang="fa-IR" sz="2800" dirty="0">
                <a:cs typeface="B Yagut" pitchFamily="2" charset="-78"/>
              </a:rPr>
              <a:t>جهت محاسبه مقیاس بايد فاصله دو نقطه </a:t>
            </a:r>
            <a:r>
              <a:rPr lang="fa-IR" sz="2800" dirty="0" smtClean="0">
                <a:cs typeface="B Yagut" pitchFamily="2" charset="-78"/>
              </a:rPr>
              <a:t>از</a:t>
            </a:r>
            <a:r>
              <a:rPr lang="en-US" sz="2800" dirty="0" smtClean="0">
                <a:cs typeface="B Yagut" pitchFamily="2" charset="-78"/>
              </a:rPr>
              <a:t> </a:t>
            </a:r>
            <a:r>
              <a:rPr lang="fa-IR" sz="2800" dirty="0" smtClean="0">
                <a:cs typeface="B Yagut" pitchFamily="2" charset="-78"/>
              </a:rPr>
              <a:t>دورترين </a:t>
            </a:r>
            <a:r>
              <a:rPr lang="fa-IR" sz="2800" dirty="0">
                <a:cs typeface="B Yagut" pitchFamily="2" charset="-78"/>
              </a:rPr>
              <a:t>نقاط نسبت به يکديگر </a:t>
            </a:r>
            <a:r>
              <a:rPr lang="fa-IR" sz="2800" dirty="0" smtClean="0">
                <a:cs typeface="B Yagut" pitchFamily="2" charset="-78"/>
              </a:rPr>
              <a:t>بر روی </a:t>
            </a:r>
            <a:r>
              <a:rPr lang="fa-IR" sz="2800" dirty="0">
                <a:cs typeface="B Yagut" pitchFamily="2" charset="-78"/>
              </a:rPr>
              <a:t>صفحه نقشه را بر فاصله واقعی آنها روی زمین تقسیم کرد</a:t>
            </a:r>
            <a:r>
              <a:rPr lang="fa-IR" sz="2800" dirty="0" smtClean="0">
                <a:cs typeface="B Yagut" pitchFamily="2" charset="-78"/>
              </a:rPr>
              <a:t>.</a:t>
            </a:r>
            <a:endParaRPr lang="en-US" sz="2800" dirty="0" smtClean="0">
              <a:cs typeface="B Yagut" pitchFamily="2" charset="-78"/>
            </a:endParaRPr>
          </a:p>
          <a:p>
            <a:pPr marL="0" indent="0" algn="just" rtl="1">
              <a:lnSpc>
                <a:spcPct val="150000"/>
              </a:lnSpc>
              <a:buNone/>
            </a:pPr>
            <a:endParaRPr lang="en-US" dirty="0">
              <a:cs typeface="B Yagut" pitchFamily="2" charset="-78"/>
            </a:endParaRPr>
          </a:p>
          <a:p>
            <a:pPr algn="just" rtl="1">
              <a:lnSpc>
                <a:spcPct val="150000"/>
              </a:lnSpc>
            </a:pPr>
            <a:endParaRPr lang="en-US" dirty="0">
              <a:cs typeface="B Yagut" pitchFamily="2" charset="-78"/>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2971800"/>
            <a:ext cx="4572000" cy="2819400"/>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7651093"/>
      </p:ext>
    </p:extLst>
  </p:cSld>
  <p:clrMapOvr>
    <a:masterClrMapping/>
  </p:clrMapOvr>
  <mc:AlternateContent xmlns:mc="http://schemas.openxmlformats.org/markup-compatibility/2006" xmlns:p14="http://schemas.microsoft.com/office/powerpoint/2010/main">
    <mc:Choice Requires="p14">
      <p:transition spd="slow" p14:dur="2000" advTm="50861"/>
    </mc:Choice>
    <mc:Fallback xmlns="">
      <p:transition spd="slow" advTm="50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fa-IR" sz="4000" b="1" dirty="0" smtClean="0">
                <a:solidFill>
                  <a:srgbClr val="FF0000"/>
                </a:solidFill>
                <a:cs typeface="B Yagut" pitchFamily="2" charset="-78"/>
              </a:rPr>
              <a:t>نحوه تهیه کروکی روستا</a:t>
            </a:r>
            <a:endParaRPr lang="en-US" sz="4000" b="1" dirty="0">
              <a:solidFill>
                <a:srgbClr val="FF0000"/>
              </a:solidFill>
              <a:cs typeface="B Yagut" pitchFamily="2" charset="-78"/>
            </a:endParaRPr>
          </a:p>
        </p:txBody>
      </p:sp>
      <p:sp>
        <p:nvSpPr>
          <p:cNvPr id="3" name="Content Placeholder 2"/>
          <p:cNvSpPr>
            <a:spLocks noGrp="1"/>
          </p:cNvSpPr>
          <p:nvPr>
            <p:ph idx="1"/>
          </p:nvPr>
        </p:nvSpPr>
        <p:spPr>
          <a:xfrm>
            <a:off x="457200" y="1295400"/>
            <a:ext cx="8458200" cy="4830763"/>
          </a:xfrm>
        </p:spPr>
        <p:txBody>
          <a:bodyPr>
            <a:noAutofit/>
          </a:bodyPr>
          <a:lstStyle/>
          <a:p>
            <a:pPr algn="just" rtl="1"/>
            <a:r>
              <a:rPr lang="fa-IR" sz="2800" dirty="0">
                <a:cs typeface="B Yagut" pitchFamily="2" charset="-78"/>
              </a:rPr>
              <a:t>کسی که </a:t>
            </a:r>
            <a:r>
              <a:rPr lang="fa-IR" sz="2800" dirty="0" smtClean="0">
                <a:cs typeface="B Yagut" pitchFamily="2" charset="-78"/>
              </a:rPr>
              <a:t>می خواهد </a:t>
            </a:r>
            <a:r>
              <a:rPr lang="fa-IR" sz="2800" dirty="0">
                <a:cs typeface="B Yagut" pitchFamily="2" charset="-78"/>
              </a:rPr>
              <a:t>کروکی روستا را ترسیم کند بايد آشنايی کامل با روستا داشته </a:t>
            </a:r>
            <a:r>
              <a:rPr lang="fa-IR" sz="2800" dirty="0" smtClean="0">
                <a:cs typeface="B Yagut" pitchFamily="2" charset="-78"/>
              </a:rPr>
              <a:t>باشد. اگر </a:t>
            </a:r>
            <a:r>
              <a:rPr lang="fa-IR" sz="2800" dirty="0">
                <a:cs typeface="B Yagut" pitchFamily="2" charset="-78"/>
              </a:rPr>
              <a:t>آشنايی کاملی ندارد بايد چند ورق کاغذ برداشته، ضمن حرکت در داخل روستا به طور ساده کروکی را روی کاغذ رسم </a:t>
            </a:r>
            <a:r>
              <a:rPr lang="fa-IR" sz="2800" dirty="0" smtClean="0">
                <a:cs typeface="B Yagut" pitchFamily="2" charset="-78"/>
              </a:rPr>
              <a:t>نمايد.</a:t>
            </a:r>
          </a:p>
          <a:p>
            <a:pPr algn="just" rtl="1"/>
            <a:r>
              <a:rPr lang="fa-IR" sz="2800" dirty="0" smtClean="0">
                <a:cs typeface="B Yagut" pitchFamily="2" charset="-78"/>
              </a:rPr>
              <a:t> برای رسم کروکی نیاز به وسایلی مثل خط </a:t>
            </a:r>
            <a:r>
              <a:rPr lang="fa-IR" sz="2800" dirty="0">
                <a:cs typeface="B Yagut" panose="00000400000000000000" pitchFamily="2" charset="-78"/>
              </a:rPr>
              <a:t>کش 20 </a:t>
            </a:r>
            <a:r>
              <a:rPr lang="fa-IR" sz="2800" dirty="0" smtClean="0">
                <a:cs typeface="B Yagut" panose="00000400000000000000" pitchFamily="2" charset="-78"/>
              </a:rPr>
              <a:t>و50 سانتیمتر</a:t>
            </a:r>
            <a:r>
              <a:rPr lang="fa-IR" sz="2800" dirty="0">
                <a:cs typeface="B Yagut" panose="00000400000000000000" pitchFamily="2" charset="-78"/>
              </a:rPr>
              <a:t>، پرگار، گونیا، نقاله، مداد نرم با نوک باریك، یك برگ کاغذ 50 * 50 یا 100 * 100 </a:t>
            </a:r>
            <a:r>
              <a:rPr lang="fa-IR" sz="2800" dirty="0" smtClean="0">
                <a:cs typeface="B Yagut" panose="00000400000000000000" pitchFamily="2" charset="-78"/>
              </a:rPr>
              <a:t>سانتیمتروقطب نما می باشد. (اگر </a:t>
            </a:r>
            <a:r>
              <a:rPr lang="fa-IR" sz="2800" dirty="0">
                <a:cs typeface="B Yagut" panose="00000400000000000000" pitchFamily="2" charset="-78"/>
              </a:rPr>
              <a:t>قطب نما نبود تعیین جهت </a:t>
            </a:r>
            <a:r>
              <a:rPr lang="fa-IR" sz="2800" dirty="0" smtClean="0">
                <a:cs typeface="B Yagut" panose="00000400000000000000" pitchFamily="2" charset="-78"/>
              </a:rPr>
              <a:t>جغرافیایی </a:t>
            </a:r>
            <a:r>
              <a:rPr lang="fa-IR" sz="2800" dirty="0">
                <a:cs typeface="B Yagut" panose="00000400000000000000" pitchFamily="2" charset="-78"/>
              </a:rPr>
              <a:t>بوسیله فرد انجام </a:t>
            </a:r>
            <a:r>
              <a:rPr lang="fa-IR" sz="2800" dirty="0" smtClean="0">
                <a:cs typeface="B Yagut" panose="00000400000000000000" pitchFamily="2" charset="-78"/>
              </a:rPr>
              <a:t>گیرد) </a:t>
            </a:r>
            <a:r>
              <a:rPr lang="fa-IR" sz="2800" dirty="0">
                <a:cs typeface="B Yagut" panose="00000400000000000000" pitchFamily="2" charset="-78"/>
              </a:rPr>
              <a:t>به گونه ای که فرد طوری می ایستد </a:t>
            </a:r>
            <a:r>
              <a:rPr lang="fa-IR" sz="2800" dirty="0" smtClean="0">
                <a:cs typeface="B Yagut" panose="00000400000000000000" pitchFamily="2" charset="-78"/>
              </a:rPr>
              <a:t>که دست </a:t>
            </a:r>
            <a:r>
              <a:rPr lang="fa-IR" sz="2800" dirty="0">
                <a:cs typeface="B Yagut" panose="00000400000000000000" pitchFamily="2" charset="-78"/>
              </a:rPr>
              <a:t>راست او بطرف شرق، دست چپ بطرف غرب، روبرو شمال و پشت سر او جنوب منطقه باشد.</a:t>
            </a:r>
            <a:endParaRPr lang="en-US" sz="2800" dirty="0">
              <a:cs typeface="B Yagut"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88608216"/>
      </p:ext>
    </p:extLst>
  </p:cSld>
  <p:clrMapOvr>
    <a:masterClrMapping/>
  </p:clrMapOvr>
  <mc:AlternateContent xmlns:mc="http://schemas.openxmlformats.org/markup-compatibility/2006" xmlns:p14="http://schemas.microsoft.com/office/powerpoint/2010/main">
    <mc:Choice Requires="p14">
      <p:transition spd="slow" p14:dur="2000" advTm="50531"/>
    </mc:Choice>
    <mc:Fallback xmlns="">
      <p:transition spd="slow" advTm="50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0594"/>
          </a:xfrm>
        </p:spPr>
        <p:txBody>
          <a:bodyPr>
            <a:normAutofit/>
          </a:bodyPr>
          <a:lstStyle/>
          <a:p>
            <a:r>
              <a:rPr lang="fa-IR" sz="3600" b="1" dirty="0" smtClean="0">
                <a:solidFill>
                  <a:srgbClr val="FF0000"/>
                </a:solidFill>
                <a:latin typeface="B Nazanin,Bold"/>
                <a:cs typeface="B Yagut" pitchFamily="2" charset="-78"/>
              </a:rPr>
              <a:t>پیاده </a:t>
            </a:r>
            <a:r>
              <a:rPr lang="fa-IR" sz="3600" b="1" dirty="0">
                <a:solidFill>
                  <a:srgbClr val="FF0000"/>
                </a:solidFill>
                <a:latin typeface="B Nazanin,Bold"/>
                <a:cs typeface="B Yagut" pitchFamily="2" charset="-78"/>
              </a:rPr>
              <a:t>کردن کروکی روی برگ </a:t>
            </a:r>
            <a:r>
              <a:rPr lang="fa-IR" sz="3600" b="1" dirty="0" smtClean="0">
                <a:solidFill>
                  <a:srgbClr val="FF0000"/>
                </a:solidFill>
                <a:latin typeface="B Nazanin,Bold"/>
                <a:cs typeface="B Yagut" pitchFamily="2" charset="-78"/>
              </a:rPr>
              <a:t>اصلی</a:t>
            </a:r>
            <a:endParaRPr lang="en-US" sz="3600" dirty="0">
              <a:solidFill>
                <a:srgbClr val="FF0000"/>
              </a:solidFill>
              <a:cs typeface="B Yagut" pitchFamily="2" charset="-78"/>
            </a:endParaRPr>
          </a:p>
        </p:txBody>
      </p:sp>
      <p:sp>
        <p:nvSpPr>
          <p:cNvPr id="3" name="Content Placeholder 2"/>
          <p:cNvSpPr>
            <a:spLocks noGrp="1"/>
          </p:cNvSpPr>
          <p:nvPr>
            <p:ph idx="1"/>
          </p:nvPr>
        </p:nvSpPr>
        <p:spPr>
          <a:xfrm>
            <a:off x="457200" y="1371600"/>
            <a:ext cx="8229600" cy="4754563"/>
          </a:xfrm>
        </p:spPr>
        <p:txBody>
          <a:bodyPr/>
          <a:lstStyle/>
          <a:p>
            <a:pPr algn="r" rtl="1">
              <a:lnSpc>
                <a:spcPct val="150000"/>
              </a:lnSpc>
            </a:pPr>
            <a:r>
              <a:rPr lang="fa-IR" sz="2800" dirty="0" smtClean="0">
                <a:cs typeface="B Yagut" pitchFamily="2" charset="-78"/>
              </a:rPr>
              <a:t>انتخاب </a:t>
            </a:r>
            <a:r>
              <a:rPr lang="fa-IR" sz="2800" dirty="0">
                <a:cs typeface="B Yagut" pitchFamily="2" charset="-78"/>
              </a:rPr>
              <a:t>برگ مناسب برای ترسیم</a:t>
            </a:r>
          </a:p>
          <a:p>
            <a:pPr algn="r" rtl="1">
              <a:lnSpc>
                <a:spcPct val="150000"/>
              </a:lnSpc>
            </a:pPr>
            <a:r>
              <a:rPr lang="fa-IR" sz="2800" dirty="0" smtClean="0">
                <a:cs typeface="B Yagut" pitchFamily="2" charset="-78"/>
              </a:rPr>
              <a:t> </a:t>
            </a:r>
            <a:r>
              <a:rPr lang="fa-IR" sz="2800" dirty="0">
                <a:cs typeface="B Yagut" pitchFamily="2" charset="-78"/>
              </a:rPr>
              <a:t>محاسبه مقیاس</a:t>
            </a:r>
          </a:p>
          <a:p>
            <a:pPr algn="r" rtl="1">
              <a:lnSpc>
                <a:spcPct val="150000"/>
              </a:lnSpc>
            </a:pPr>
            <a:r>
              <a:rPr lang="fa-IR" sz="2800" dirty="0" smtClean="0">
                <a:cs typeface="B Yagut" pitchFamily="2" charset="-78"/>
              </a:rPr>
              <a:t> </a:t>
            </a:r>
            <a:r>
              <a:rPr lang="fa-IR" sz="2800" dirty="0">
                <a:cs typeface="B Yagut" pitchFamily="2" charset="-78"/>
              </a:rPr>
              <a:t>مشخص کردن جهت جغرافیايی روی برگ و نمايش دادن شمال با </a:t>
            </a:r>
            <a:r>
              <a:rPr lang="fa-IR" sz="2800" dirty="0" smtClean="0">
                <a:cs typeface="B Yagut" pitchFamily="2" charset="-78"/>
              </a:rPr>
              <a:t>علامت اختصاری آن (</a:t>
            </a:r>
            <a:r>
              <a:rPr lang="en-US" sz="2800" dirty="0" smtClean="0">
                <a:cs typeface="B Yagut" pitchFamily="2" charset="-78"/>
              </a:rPr>
              <a:t>N</a:t>
            </a:r>
            <a:r>
              <a:rPr lang="fa-IR" sz="2800" dirty="0" smtClean="0">
                <a:cs typeface="B Yagut" pitchFamily="2" charset="-78"/>
              </a:rPr>
              <a:t>)</a:t>
            </a:r>
          </a:p>
          <a:p>
            <a:pPr algn="r" rtl="1"/>
            <a:endParaRPr lang="fa-IR" dirty="0"/>
          </a:p>
          <a:p>
            <a:pPr marL="0" indent="0" algn="r" rtl="1">
              <a:buNone/>
            </a:pP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231" y="3634581"/>
            <a:ext cx="376237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9488537"/>
      </p:ext>
    </p:extLst>
  </p:cSld>
  <p:clrMapOvr>
    <a:masterClrMapping/>
  </p:clrMapOvr>
  <mc:AlternateContent xmlns:mc="http://schemas.openxmlformats.org/markup-compatibility/2006" xmlns:p14="http://schemas.microsoft.com/office/powerpoint/2010/main">
    <mc:Choice Requires="p14">
      <p:transition spd="slow" p14:dur="2000" advTm="46947"/>
    </mc:Choice>
    <mc:Fallback xmlns="">
      <p:transition spd="slow" advTm="46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602163"/>
          </a:xfrm>
        </p:spPr>
        <p:txBody>
          <a:bodyPr/>
          <a:lstStyle/>
          <a:p>
            <a:pPr algn="just" rtl="1">
              <a:lnSpc>
                <a:spcPct val="150000"/>
              </a:lnSpc>
            </a:pPr>
            <a:r>
              <a:rPr lang="fa-IR" sz="2800" dirty="0">
                <a:cs typeface="B Yagut" pitchFamily="2" charset="-78"/>
              </a:rPr>
              <a:t>برای ترسیم صحیح موقعیت بخشهای مختلف روستا و اماکن بهتر است </a:t>
            </a:r>
            <a:r>
              <a:rPr lang="fa-IR" sz="2800" dirty="0" smtClean="0">
                <a:cs typeface="B Yagut" pitchFamily="2" charset="-78"/>
              </a:rPr>
              <a:t>نخست کار </a:t>
            </a:r>
            <a:r>
              <a:rPr lang="fa-IR" sz="2800" dirty="0">
                <a:cs typeface="B Yagut" pitchFamily="2" charset="-78"/>
              </a:rPr>
              <a:t>را با ترسیم يکی از خیابانهای اصلی يا مسیر رودخانه با انتخاب </a:t>
            </a:r>
            <a:r>
              <a:rPr lang="fa-IR" sz="2800" dirty="0" smtClean="0">
                <a:cs typeface="B Yagut" pitchFamily="2" charset="-78"/>
              </a:rPr>
              <a:t>موقعیت صحیح </a:t>
            </a:r>
            <a:r>
              <a:rPr lang="fa-IR" sz="2800" dirty="0">
                <a:cs typeface="B Yagut" pitchFamily="2" charset="-78"/>
              </a:rPr>
              <a:t>نسبت به شمال و جنوب شروع و سپس ساير </a:t>
            </a:r>
            <a:r>
              <a:rPr lang="fa-IR" sz="2800" dirty="0" smtClean="0">
                <a:cs typeface="B Yagut" pitchFamily="2" charset="-78"/>
              </a:rPr>
              <a:t>کوچه ها </a:t>
            </a:r>
            <a:r>
              <a:rPr lang="fa-IR" sz="2800" dirty="0">
                <a:cs typeface="B Yagut" pitchFamily="2" charset="-78"/>
              </a:rPr>
              <a:t>و بلوکها </a:t>
            </a:r>
            <a:r>
              <a:rPr lang="fa-IR" sz="2800" dirty="0" smtClean="0">
                <a:cs typeface="B Yagut" pitchFamily="2" charset="-78"/>
              </a:rPr>
              <a:t>و ساختمانها </a:t>
            </a:r>
            <a:r>
              <a:rPr lang="fa-IR" sz="2800" dirty="0">
                <a:cs typeface="B Yagut" pitchFamily="2" charset="-78"/>
              </a:rPr>
              <a:t>و ... را ترسیم نمايید</a:t>
            </a:r>
            <a:r>
              <a:rPr lang="fa-IR" sz="2800" dirty="0" smtClean="0">
                <a:cs typeface="B Yagut" pitchFamily="2" charset="-78"/>
              </a:rPr>
              <a:t>.</a:t>
            </a:r>
          </a:p>
          <a:p>
            <a:pPr marL="0" indent="0" algn="r" rtl="1">
              <a:buNone/>
            </a:pP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279682"/>
            <a:ext cx="4190999"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04900" y="533400"/>
            <a:ext cx="6934200" cy="646331"/>
          </a:xfrm>
          <a:prstGeom prst="rect">
            <a:avLst/>
          </a:prstGeom>
        </p:spPr>
        <p:txBody>
          <a:bodyPr wrap="square">
            <a:spAutoFit/>
          </a:bodyPr>
          <a:lstStyle/>
          <a:p>
            <a:pPr algn="ctr"/>
            <a:r>
              <a:rPr lang="fa-IR" sz="3600" b="1" dirty="0">
                <a:solidFill>
                  <a:srgbClr val="FF0000"/>
                </a:solidFill>
                <a:latin typeface="B Nazanin,Bold"/>
                <a:cs typeface="B Yagut" pitchFamily="2" charset="-78"/>
              </a:rPr>
              <a:t>پیاده کردن کروکی روی برگ اصلی</a:t>
            </a:r>
            <a:endParaRPr lang="fa-IR" sz="36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66150284"/>
      </p:ext>
    </p:extLst>
  </p:cSld>
  <p:clrMapOvr>
    <a:masterClrMapping/>
  </p:clrMapOvr>
  <mc:AlternateContent xmlns:mc="http://schemas.openxmlformats.org/markup-compatibility/2006" xmlns:p14="http://schemas.microsoft.com/office/powerpoint/2010/main">
    <mc:Choice Requires="p14">
      <p:transition spd="slow" p14:dur="2000" advTm="23574"/>
    </mc:Choice>
    <mc:Fallback xmlns="">
      <p:transition spd="slow" advTm="23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458200" cy="5257800"/>
          </a:xfrm>
        </p:spPr>
        <p:txBody>
          <a:bodyPr>
            <a:noAutofit/>
          </a:bodyPr>
          <a:lstStyle/>
          <a:p>
            <a:pPr algn="just" rtl="1">
              <a:lnSpc>
                <a:spcPct val="150000"/>
              </a:lnSpc>
            </a:pPr>
            <a:r>
              <a:rPr lang="fa-IR" sz="2800" dirty="0">
                <a:cs typeface="B Yagut" pitchFamily="2" charset="-78"/>
              </a:rPr>
              <a:t>پس از رسم هر بلوک اگر روستای شما بزرگ است </a:t>
            </a:r>
            <a:r>
              <a:rPr lang="fa-IR" sz="2800" dirty="0" smtClean="0">
                <a:cs typeface="B Yagut" pitchFamily="2" charset="-78"/>
              </a:rPr>
              <a:t>می توانید </a:t>
            </a:r>
            <a:r>
              <a:rPr lang="fa-IR" sz="2800" dirty="0">
                <a:cs typeface="B Yagut" pitchFamily="2" charset="-78"/>
              </a:rPr>
              <a:t>روی هر بلوک شماره اولین </a:t>
            </a:r>
            <a:r>
              <a:rPr lang="fa-IR" sz="2800" dirty="0" smtClean="0">
                <a:cs typeface="B Yagut" pitchFamily="2" charset="-78"/>
              </a:rPr>
              <a:t>و آخرين </a:t>
            </a:r>
            <a:r>
              <a:rPr lang="fa-IR" sz="2800" dirty="0">
                <a:cs typeface="B Yagut" pitchFamily="2" charset="-78"/>
              </a:rPr>
              <a:t>شماره ساختمان و </a:t>
            </a:r>
            <a:r>
              <a:rPr lang="fa-IR" sz="2800" dirty="0" smtClean="0">
                <a:cs typeface="B Yagut" pitchFamily="2" charset="-78"/>
              </a:rPr>
              <a:t>خانوار را </a:t>
            </a:r>
            <a:r>
              <a:rPr lang="fa-IR" sz="2800" dirty="0">
                <a:cs typeface="B Yagut" pitchFamily="2" charset="-78"/>
              </a:rPr>
              <a:t>يادداشت نمايید</a:t>
            </a:r>
            <a:r>
              <a:rPr lang="fa-IR" sz="2800" dirty="0" smtClean="0">
                <a:cs typeface="B Yagut" pitchFamily="2" charset="-78"/>
              </a:rPr>
              <a:t>.</a:t>
            </a:r>
            <a:endParaRPr lang="fa-IR" sz="2800" dirty="0">
              <a:cs typeface="B Yagut" pitchFamily="2" charset="-78"/>
            </a:endParaRPr>
          </a:p>
          <a:p>
            <a:pPr algn="just" rtl="1">
              <a:lnSpc>
                <a:spcPct val="150000"/>
              </a:lnSpc>
            </a:pPr>
            <a:r>
              <a:rPr lang="fa-IR" sz="2800" dirty="0">
                <a:cs typeface="B Yagut" pitchFamily="2" charset="-78"/>
              </a:rPr>
              <a:t>اگر روستای شما خیلی بزرگ نیست </a:t>
            </a:r>
            <a:r>
              <a:rPr lang="fa-IR" sz="2800" dirty="0" smtClean="0">
                <a:cs typeface="B Yagut" pitchFamily="2" charset="-78"/>
              </a:rPr>
              <a:t>هر بلوک </a:t>
            </a:r>
            <a:r>
              <a:rPr lang="fa-IR" sz="2800" dirty="0">
                <a:cs typeface="B Yagut" pitchFamily="2" charset="-78"/>
              </a:rPr>
              <a:t>را به </a:t>
            </a:r>
            <a:r>
              <a:rPr lang="fa-IR" sz="2800" dirty="0" smtClean="0">
                <a:cs typeface="B Yagut" pitchFamily="2" charset="-78"/>
              </a:rPr>
              <a:t>تعداد ساختمان هايی </a:t>
            </a:r>
            <a:r>
              <a:rPr lang="fa-IR" sz="2800" dirty="0">
                <a:cs typeface="B Yagut" pitchFamily="2" charset="-78"/>
              </a:rPr>
              <a:t>که در هر بلوک قرار دارد تقسیم کنید</a:t>
            </a:r>
            <a:r>
              <a:rPr lang="fa-IR" sz="2800" dirty="0" smtClean="0">
                <a:cs typeface="B Yagut" pitchFamily="2" charset="-78"/>
              </a:rPr>
              <a:t>.</a:t>
            </a:r>
          </a:p>
          <a:p>
            <a:pPr algn="just" rtl="1">
              <a:lnSpc>
                <a:spcPct val="150000"/>
              </a:lnSpc>
            </a:pPr>
            <a:r>
              <a:rPr lang="fa-IR" sz="2800" dirty="0" smtClean="0">
                <a:cs typeface="B Yagut" pitchFamily="2" charset="-78"/>
              </a:rPr>
              <a:t>برای ساختمانهای </a:t>
            </a:r>
            <a:r>
              <a:rPr lang="fa-IR" sz="2800" dirty="0">
                <a:cs typeface="B Yagut" pitchFamily="2" charset="-78"/>
              </a:rPr>
              <a:t>خالی </a:t>
            </a:r>
            <a:r>
              <a:rPr lang="fa-IR" sz="2800" dirty="0" smtClean="0">
                <a:cs typeface="B Yagut" pitchFamily="2" charset="-78"/>
              </a:rPr>
              <a:t>از سکنه </a:t>
            </a:r>
            <a:r>
              <a:rPr lang="fa-IR" sz="2800" dirty="0">
                <a:cs typeface="B Yagut" pitchFamily="2" charset="-78"/>
              </a:rPr>
              <a:t>فقط شماره ساختمان </a:t>
            </a:r>
            <a:r>
              <a:rPr lang="fa-IR" sz="2800" dirty="0" smtClean="0">
                <a:cs typeface="B Yagut" pitchFamily="2" charset="-78"/>
              </a:rPr>
              <a:t>و برای ساختمانهایی </a:t>
            </a:r>
            <a:r>
              <a:rPr lang="fa-IR" sz="2800" dirty="0">
                <a:cs typeface="B Yagut" pitchFamily="2" charset="-78"/>
              </a:rPr>
              <a:t>که دارای خانوار </a:t>
            </a:r>
            <a:r>
              <a:rPr lang="fa-IR" sz="2800" dirty="0" smtClean="0">
                <a:cs typeface="B Yagut" pitchFamily="2" charset="-78"/>
              </a:rPr>
              <a:t>می باشد</a:t>
            </a:r>
            <a:r>
              <a:rPr lang="fa-IR" sz="2800" dirty="0">
                <a:cs typeface="B Yagut" pitchFamily="2" charset="-78"/>
              </a:rPr>
              <a:t>، </a:t>
            </a:r>
            <a:r>
              <a:rPr lang="fa-IR" sz="2800" dirty="0" smtClean="0">
                <a:cs typeface="B Yagut" pitchFamily="2" charset="-78"/>
              </a:rPr>
              <a:t>بايد شماره ساختمان </a:t>
            </a:r>
            <a:r>
              <a:rPr lang="fa-IR" sz="2800" dirty="0">
                <a:cs typeface="B Yagut" pitchFamily="2" charset="-78"/>
              </a:rPr>
              <a:t>و خانوار نوشته شود.</a:t>
            </a:r>
            <a:endParaRPr lang="en-US" sz="2800" dirty="0">
              <a:cs typeface="B Yagut" pitchFamily="2" charset="-78"/>
            </a:endParaRPr>
          </a:p>
        </p:txBody>
      </p:sp>
      <p:sp>
        <p:nvSpPr>
          <p:cNvPr id="2" name="Rectangle 1"/>
          <p:cNvSpPr/>
          <p:nvPr/>
        </p:nvSpPr>
        <p:spPr>
          <a:xfrm>
            <a:off x="1219200" y="228600"/>
            <a:ext cx="7010400" cy="646331"/>
          </a:xfrm>
          <a:prstGeom prst="rect">
            <a:avLst/>
          </a:prstGeom>
        </p:spPr>
        <p:txBody>
          <a:bodyPr wrap="square">
            <a:spAutoFit/>
          </a:bodyPr>
          <a:lstStyle/>
          <a:p>
            <a:pPr algn="ctr"/>
            <a:r>
              <a:rPr lang="fa-IR" sz="3600" b="1" dirty="0">
                <a:solidFill>
                  <a:srgbClr val="FF0000"/>
                </a:solidFill>
                <a:latin typeface="B Nazanin,Bold"/>
                <a:cs typeface="B Yagut" pitchFamily="2" charset="-78"/>
              </a:rPr>
              <a:t>پیاده کردن کروکی روی برگ اصلی</a:t>
            </a:r>
            <a:endParaRPr lang="fa-IR" sz="3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17795589"/>
      </p:ext>
    </p:extLst>
  </p:cSld>
  <p:clrMapOvr>
    <a:masterClrMapping/>
  </p:clrMapOvr>
  <mc:AlternateContent xmlns:mc="http://schemas.openxmlformats.org/markup-compatibility/2006" xmlns:p14="http://schemas.microsoft.com/office/powerpoint/2010/main">
    <mc:Choice Requires="p14">
      <p:transition spd="slow" p14:dur="2000" advTm="51057"/>
    </mc:Choice>
    <mc:Fallback xmlns="">
      <p:transition spd="slow" advTm="51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382000" cy="5334000"/>
          </a:xfrm>
        </p:spPr>
        <p:txBody>
          <a:bodyPr>
            <a:normAutofit/>
          </a:bodyPr>
          <a:lstStyle/>
          <a:p>
            <a:pPr algn="just" rtl="1">
              <a:lnSpc>
                <a:spcPct val="150000"/>
              </a:lnSpc>
            </a:pPr>
            <a:r>
              <a:rPr lang="fa-IR" sz="2800" dirty="0">
                <a:cs typeface="B Yagut" pitchFamily="2" charset="-78"/>
              </a:rPr>
              <a:t>چنانچه روستا بزرگ باشد </a:t>
            </a:r>
            <a:r>
              <a:rPr lang="fa-IR" sz="2800" dirty="0" smtClean="0">
                <a:cs typeface="B Yagut" pitchFamily="2" charset="-78"/>
              </a:rPr>
              <a:t>می بايست حتی الامکان </a:t>
            </a:r>
            <a:r>
              <a:rPr lang="fa-IR" sz="2800" dirty="0">
                <a:cs typeface="B Yagut" pitchFamily="2" charset="-78"/>
              </a:rPr>
              <a:t>اماکن اصلی </a:t>
            </a:r>
            <a:r>
              <a:rPr lang="fa-IR" sz="2800" dirty="0" smtClean="0">
                <a:cs typeface="B Yagut" pitchFamily="2" charset="-78"/>
              </a:rPr>
              <a:t>نظیر </a:t>
            </a:r>
            <a:r>
              <a:rPr lang="fa-IR" sz="2800" dirty="0">
                <a:cs typeface="B Yagut" pitchFamily="2" charset="-78"/>
              </a:rPr>
              <a:t>خانه بهداشت، مدارس، مسجد و برخی </a:t>
            </a:r>
            <a:r>
              <a:rPr lang="fa-IR" sz="2800" dirty="0" smtClean="0">
                <a:cs typeface="B Yagut" pitchFamily="2" charset="-78"/>
              </a:rPr>
              <a:t>مکانهای مهم ديگر </a:t>
            </a:r>
            <a:r>
              <a:rPr lang="fa-IR" sz="2800" dirty="0">
                <a:cs typeface="B Yagut" pitchFamily="2" charset="-78"/>
              </a:rPr>
              <a:t>و نیز خیابانها، </a:t>
            </a:r>
            <a:r>
              <a:rPr lang="fa-IR" sz="2800" dirty="0" smtClean="0">
                <a:cs typeface="B Yagut" pitchFamily="2" charset="-78"/>
              </a:rPr>
              <a:t>کوچه ها </a:t>
            </a:r>
            <a:r>
              <a:rPr lang="fa-IR" sz="2800" dirty="0">
                <a:cs typeface="B Yagut" pitchFamily="2" charset="-78"/>
              </a:rPr>
              <a:t>و معابر رادر آن نمايش </a:t>
            </a:r>
            <a:r>
              <a:rPr lang="fa-IR" sz="2800" dirty="0" smtClean="0">
                <a:cs typeface="B Yagut" pitchFamily="2" charset="-78"/>
              </a:rPr>
              <a:t>داد.</a:t>
            </a:r>
          </a:p>
          <a:p>
            <a:pPr algn="just" rtl="1">
              <a:lnSpc>
                <a:spcPct val="150000"/>
              </a:lnSpc>
            </a:pPr>
            <a:r>
              <a:rPr lang="fa-IR" sz="2800" dirty="0" smtClean="0">
                <a:cs typeface="B Yagut" pitchFamily="2" charset="-78"/>
              </a:rPr>
              <a:t>در </a:t>
            </a:r>
            <a:r>
              <a:rPr lang="fa-IR" sz="2800" dirty="0">
                <a:cs typeface="B Yagut" pitchFamily="2" charset="-78"/>
              </a:rPr>
              <a:t>اين مورد مشخص نمودن </a:t>
            </a:r>
            <a:r>
              <a:rPr lang="fa-IR" sz="2800" dirty="0" smtClean="0">
                <a:cs typeface="B Yagut" pitchFamily="2" charset="-78"/>
              </a:rPr>
              <a:t>محل هايی که درآنها ساختمانی </a:t>
            </a:r>
            <a:r>
              <a:rPr lang="fa-IR" sz="2800" dirty="0">
                <a:cs typeface="B Yagut" pitchFamily="2" charset="-78"/>
              </a:rPr>
              <a:t>موجود نیست ضرورت دارد. </a:t>
            </a:r>
            <a:r>
              <a:rPr lang="fa-IR" sz="2800" dirty="0" smtClean="0">
                <a:cs typeface="B Yagut" pitchFamily="2" charset="-78"/>
              </a:rPr>
              <a:t>(</a:t>
            </a:r>
            <a:r>
              <a:rPr lang="fa-IR" sz="2800" dirty="0" smtClean="0">
                <a:solidFill>
                  <a:schemeClr val="tx1">
                    <a:lumMod val="95000"/>
                    <a:lumOff val="5000"/>
                  </a:schemeClr>
                </a:solidFill>
                <a:cs typeface="B Yagut" pitchFamily="2" charset="-78"/>
              </a:rPr>
              <a:t>زمینهای</a:t>
            </a:r>
            <a:r>
              <a:rPr lang="fa-IR" sz="2800" dirty="0" smtClean="0">
                <a:cs typeface="B Yagut" pitchFamily="2" charset="-78"/>
              </a:rPr>
              <a:t> </a:t>
            </a:r>
            <a:r>
              <a:rPr lang="fa-IR" sz="2800" dirty="0">
                <a:cs typeface="B Yagut" pitchFamily="2" charset="-78"/>
              </a:rPr>
              <a:t>ساخته </a:t>
            </a:r>
            <a:r>
              <a:rPr lang="fa-IR" sz="2800" dirty="0" smtClean="0">
                <a:cs typeface="B Yagut" pitchFamily="2" charset="-78"/>
              </a:rPr>
              <a:t>نشده)</a:t>
            </a:r>
          </a:p>
          <a:p>
            <a:pPr marL="0" indent="0" algn="just" rtl="1">
              <a:lnSpc>
                <a:spcPct val="150000"/>
              </a:lnSpc>
              <a:buNone/>
            </a:pPr>
            <a:endParaRPr lang="fa-IR" sz="2800" dirty="0" smtClean="0">
              <a:cs typeface="B Yagut" pitchFamily="2" charset="-78"/>
            </a:endParaRPr>
          </a:p>
        </p:txBody>
      </p:sp>
      <p:pic>
        <p:nvPicPr>
          <p:cNvPr id="1026" name="Picture 2" descr="C:\Users\khoosravifar\Desktop\تا.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636" y="4572000"/>
            <a:ext cx="3546764"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24194026"/>
      </p:ext>
    </p:extLst>
  </p:cSld>
  <p:clrMapOvr>
    <a:masterClrMapping/>
  </p:clrMapOvr>
  <mc:AlternateContent xmlns:mc="http://schemas.openxmlformats.org/markup-compatibility/2006" xmlns:p14="http://schemas.microsoft.com/office/powerpoint/2010/main">
    <mc:Choice Requires="p14">
      <p:transition spd="slow" p14:dur="2000" advTm="25097"/>
    </mc:Choice>
    <mc:Fallback xmlns="">
      <p:transition spd="slow" advTm="25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105400"/>
          </a:xfrm>
        </p:spPr>
        <p:txBody>
          <a:bodyPr/>
          <a:lstStyle/>
          <a:p>
            <a:pPr algn="just" rtl="1"/>
            <a:r>
              <a:rPr lang="fa-IR" sz="2800" dirty="0" smtClean="0">
                <a:cs typeface="B Yagut" pitchFamily="2" charset="-78"/>
              </a:rPr>
              <a:t>می توان </a:t>
            </a:r>
            <a:r>
              <a:rPr lang="fa-IR" sz="2800" dirty="0">
                <a:cs typeface="B Yagut" pitchFamily="2" charset="-78"/>
              </a:rPr>
              <a:t>با استفاده از رنگهای مختلف اقدام به تفکیک </a:t>
            </a:r>
            <a:r>
              <a:rPr lang="fa-IR" sz="2800" dirty="0" smtClean="0">
                <a:cs typeface="B Yagut" pitchFamily="2" charset="-78"/>
              </a:rPr>
              <a:t>موقعیتهای </a:t>
            </a:r>
            <a:r>
              <a:rPr lang="fa-IR" sz="2800" dirty="0">
                <a:cs typeface="B Yagut" pitchFamily="2" charset="-78"/>
              </a:rPr>
              <a:t>مختلف روستا نظیر رودخانه، خیابانها، کوچه ها و ... يا با علايم اختصاری ضمیمه نشان داد</a:t>
            </a:r>
            <a:r>
              <a:rPr lang="fa-IR" sz="2800" dirty="0" smtClean="0">
                <a:cs typeface="B Yagut" pitchFamily="2" charset="-78"/>
              </a:rPr>
              <a:t>.</a:t>
            </a:r>
          </a:p>
          <a:p>
            <a:pPr algn="r" rtl="1"/>
            <a:endParaRPr lang="fa-IR" dirty="0">
              <a:cs typeface="B Yagut" pitchFamily="2" charset="-78"/>
            </a:endParaRPr>
          </a:p>
          <a:p>
            <a:pPr algn="r" rtl="1"/>
            <a:endParaRPr lang="fa-IR" dirty="0" smtClean="0">
              <a:cs typeface="B Yagut" pitchFamily="2" charset="-78"/>
            </a:endParaRPr>
          </a:p>
          <a:p>
            <a:pPr algn="r" rtl="1"/>
            <a:endParaRPr lang="fa-IR" dirty="0">
              <a:cs typeface="B Yagut" pitchFamily="2" charset="-78"/>
            </a:endParaRPr>
          </a:p>
          <a:p>
            <a:pPr marL="0" indent="0" algn="r" rtl="1">
              <a:buNone/>
            </a:pPr>
            <a:endParaRPr lang="en-US" dirty="0">
              <a:cs typeface="B Yagut" pitchFamily="2" charset="-78"/>
            </a:endParaRPr>
          </a:p>
          <a:p>
            <a:pPr marL="0" indent="0" algn="r" rtl="1">
              <a:buNone/>
            </a:pP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819400"/>
            <a:ext cx="4724400" cy="330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0" y="228600"/>
            <a:ext cx="7467600" cy="646331"/>
          </a:xfrm>
          <a:prstGeom prst="rect">
            <a:avLst/>
          </a:prstGeom>
        </p:spPr>
        <p:txBody>
          <a:bodyPr wrap="square">
            <a:spAutoFit/>
          </a:bodyPr>
          <a:lstStyle/>
          <a:p>
            <a:pPr algn="ctr"/>
            <a:r>
              <a:rPr lang="fa-IR" sz="3600" b="1" dirty="0">
                <a:solidFill>
                  <a:srgbClr val="FF0000"/>
                </a:solidFill>
                <a:latin typeface="B Nazanin,Bold"/>
                <a:cs typeface="B Yagut" pitchFamily="2" charset="-78"/>
              </a:rPr>
              <a:t>پیاده کردن کروکی روی برگ اصلی</a:t>
            </a:r>
            <a:endParaRPr lang="fa-IR" sz="36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97465014"/>
      </p:ext>
    </p:extLst>
  </p:cSld>
  <p:clrMapOvr>
    <a:masterClrMapping/>
  </p:clrMapOvr>
  <mc:AlternateContent xmlns:mc="http://schemas.openxmlformats.org/markup-compatibility/2006" xmlns:p14="http://schemas.microsoft.com/office/powerpoint/2010/main">
    <mc:Choice Requires="p14">
      <p:transition spd="slow" p14:dur="2000" advTm="27468"/>
    </mc:Choice>
    <mc:Fallback xmlns="">
      <p:transition spd="slow" advTm="27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493" y="457200"/>
            <a:ext cx="8229600" cy="868362"/>
          </a:xfrm>
        </p:spPr>
        <p:txBody>
          <a:bodyPr>
            <a:normAutofit/>
          </a:bodyPr>
          <a:lstStyle/>
          <a:p>
            <a:r>
              <a:rPr lang="fa-IR" sz="4000" b="1" dirty="0">
                <a:solidFill>
                  <a:srgbClr val="FF0000"/>
                </a:solidFill>
                <a:latin typeface="B Nazanin,Bold"/>
                <a:cs typeface="B Yagut" pitchFamily="2" charset="-78"/>
              </a:rPr>
              <a:t>نقشه روستاهای </a:t>
            </a:r>
            <a:r>
              <a:rPr lang="fa-IR" sz="4000" b="1" dirty="0" smtClean="0">
                <a:solidFill>
                  <a:srgbClr val="FF0000"/>
                </a:solidFill>
                <a:latin typeface="B Nazanin,Bold"/>
                <a:cs typeface="B Yagut" pitchFamily="2" charset="-78"/>
              </a:rPr>
              <a:t>منطقه</a:t>
            </a:r>
            <a:endParaRPr lang="en-US" sz="4000" dirty="0">
              <a:solidFill>
                <a:srgbClr val="FF0000"/>
              </a:solidFill>
              <a:cs typeface="B Yagut" pitchFamily="2" charset="-78"/>
            </a:endParaRPr>
          </a:p>
        </p:txBody>
      </p:sp>
      <p:sp>
        <p:nvSpPr>
          <p:cNvPr id="4" name="Content Placeholder 3"/>
          <p:cNvSpPr>
            <a:spLocks noGrp="1"/>
          </p:cNvSpPr>
          <p:nvPr>
            <p:ph idx="1"/>
          </p:nvPr>
        </p:nvSpPr>
        <p:spPr>
          <a:xfrm>
            <a:off x="457200" y="1600201"/>
            <a:ext cx="8229600" cy="4191000"/>
          </a:xfrm>
        </p:spPr>
        <p:txBody>
          <a:bodyPr>
            <a:normAutofit/>
          </a:bodyPr>
          <a:lstStyle/>
          <a:p>
            <a:pPr algn="just" rtl="1">
              <a:lnSpc>
                <a:spcPct val="150000"/>
              </a:lnSpc>
            </a:pPr>
            <a:r>
              <a:rPr lang="fa-IR" sz="2800" dirty="0">
                <a:cs typeface="B Yagut" pitchFamily="2" charset="-78"/>
              </a:rPr>
              <a:t>نقشه روستاهای منطقه به منظور نشان دادن موقعیت روستاها نسبت </a:t>
            </a:r>
            <a:r>
              <a:rPr lang="fa-IR" sz="2800" dirty="0" smtClean="0">
                <a:cs typeface="B Yagut" pitchFamily="2" charset="-78"/>
              </a:rPr>
              <a:t>به يکديگر (به خصوص </a:t>
            </a:r>
            <a:r>
              <a:rPr lang="fa-IR" sz="2800" dirty="0">
                <a:cs typeface="B Yagut" pitchFamily="2" charset="-78"/>
              </a:rPr>
              <a:t>روستاهای </a:t>
            </a:r>
            <a:r>
              <a:rPr lang="fa-IR" sz="2800" dirty="0" smtClean="0">
                <a:cs typeface="B Yagut" pitchFamily="2" charset="-78"/>
              </a:rPr>
              <a:t>اقماری) و نمايش </a:t>
            </a:r>
            <a:r>
              <a:rPr lang="fa-IR" sz="2800" dirty="0">
                <a:cs typeface="B Yagut" pitchFamily="2" charset="-78"/>
              </a:rPr>
              <a:t>فاصله آنها از روستايی که </a:t>
            </a:r>
            <a:r>
              <a:rPr lang="fa-IR" sz="2800" dirty="0" smtClean="0">
                <a:cs typeface="B Yagut" pitchFamily="2" charset="-78"/>
              </a:rPr>
              <a:t>خانه بهداشت </a:t>
            </a:r>
            <a:r>
              <a:rPr lang="fa-IR" sz="2800" dirty="0">
                <a:cs typeface="B Yagut" pitchFamily="2" charset="-78"/>
              </a:rPr>
              <a:t>در آن مستقر است و نیز مرکز </a:t>
            </a:r>
            <a:r>
              <a:rPr lang="fa-IR" sz="2800" dirty="0" smtClean="0">
                <a:cs typeface="B Yagut" pitchFamily="2" charset="-78"/>
              </a:rPr>
              <a:t>خدمات جامع سلامت ( يا </a:t>
            </a:r>
            <a:r>
              <a:rPr lang="fa-IR" sz="2800" dirty="0">
                <a:cs typeface="B Yagut" pitchFamily="2" charset="-78"/>
              </a:rPr>
              <a:t>شهرستان مجاور در صورت </a:t>
            </a:r>
            <a:r>
              <a:rPr lang="fa-IR" sz="2800" dirty="0" smtClean="0">
                <a:cs typeface="B Yagut" pitchFamily="2" charset="-78"/>
              </a:rPr>
              <a:t>نزديکی) </a:t>
            </a:r>
            <a:r>
              <a:rPr lang="fa-IR" sz="2800" dirty="0">
                <a:cs typeface="B Yagut" pitchFamily="2" charset="-78"/>
              </a:rPr>
              <a:t>به کار </a:t>
            </a:r>
            <a:r>
              <a:rPr lang="fa-IR" sz="2800" dirty="0" smtClean="0">
                <a:cs typeface="B Yagut" pitchFamily="2" charset="-78"/>
              </a:rPr>
              <a:t>می رود</a:t>
            </a:r>
            <a:r>
              <a:rPr lang="fa-IR" sz="2800" dirty="0">
                <a:cs typeface="B Yagut" pitchFamily="2" charset="-78"/>
              </a:rPr>
              <a:t>.</a:t>
            </a:r>
            <a:endParaRPr lang="en-US" sz="2800" dirty="0">
              <a:cs typeface="B Yagut"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5994348"/>
      </p:ext>
    </p:extLst>
  </p:cSld>
  <p:clrMapOvr>
    <a:masterClrMapping/>
  </p:clrMapOvr>
  <mc:AlternateContent xmlns:mc="http://schemas.openxmlformats.org/markup-compatibility/2006" xmlns:p14="http://schemas.microsoft.com/office/powerpoint/2010/main">
    <mc:Choice Requires="p14">
      <p:transition spd="slow" p14:dur="2000" advTm="26185"/>
    </mc:Choice>
    <mc:Fallback xmlns="">
      <p:transition spd="slow" advTm="26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algn="just" rtl="1">
              <a:lnSpc>
                <a:spcPct val="150000"/>
              </a:lnSpc>
            </a:pPr>
            <a:r>
              <a:rPr lang="fa-IR" sz="2800" dirty="0">
                <a:cs typeface="B Yagut" pitchFamily="2" charset="-78"/>
              </a:rPr>
              <a:t>از آنجا که طول يک روستا حدود 2 يا 3 کیلومتر است، اما فاصله آن تا ساير روستاها ممکن است بیشتر باشد؛ با رعايت </a:t>
            </a:r>
            <a:r>
              <a:rPr lang="fa-IR" sz="2800" dirty="0" smtClean="0">
                <a:cs typeface="B Yagut" pitchFamily="2" charset="-78"/>
              </a:rPr>
              <a:t>مقیاس نمی توان </a:t>
            </a:r>
            <a:r>
              <a:rPr lang="fa-IR" sz="2800" dirty="0">
                <a:cs typeface="B Yagut" pitchFamily="2" charset="-78"/>
              </a:rPr>
              <a:t>هم کروکی و هم نقشه روستاهای منطقه را به صورتی مناسب در روی يک نقشه نشان داد. </a:t>
            </a:r>
            <a:endParaRPr lang="fa-IR" sz="2800" dirty="0" smtClean="0">
              <a:cs typeface="B Yagut" pitchFamily="2" charset="-78"/>
            </a:endParaRPr>
          </a:p>
          <a:p>
            <a:pPr algn="just" rtl="1">
              <a:lnSpc>
                <a:spcPct val="150000"/>
              </a:lnSpc>
            </a:pPr>
            <a:r>
              <a:rPr lang="fa-IR" sz="2800" dirty="0" smtClean="0">
                <a:cs typeface="B Yagut" pitchFamily="2" charset="-78"/>
              </a:rPr>
              <a:t>لذا </a:t>
            </a:r>
            <a:r>
              <a:rPr lang="fa-IR" sz="2800" dirty="0">
                <a:cs typeface="B Yagut" pitchFamily="2" charset="-78"/>
              </a:rPr>
              <a:t>بهتر است برای رسم </a:t>
            </a:r>
            <a:r>
              <a:rPr lang="fa-IR" sz="2800" dirty="0" smtClean="0">
                <a:cs typeface="B Yagut" pitchFamily="2" charset="-78"/>
              </a:rPr>
              <a:t>نقشه روستاهای </a:t>
            </a:r>
            <a:r>
              <a:rPr lang="fa-IR" sz="2800" dirty="0">
                <a:cs typeface="B Yagut" pitchFamily="2" charset="-78"/>
              </a:rPr>
              <a:t>منطقه، از </a:t>
            </a:r>
            <a:r>
              <a:rPr lang="fa-IR" sz="2800" dirty="0" smtClean="0">
                <a:cs typeface="B Yagut" pitchFamily="2" charset="-78"/>
              </a:rPr>
              <a:t>نقشه ای </a:t>
            </a:r>
            <a:r>
              <a:rPr lang="fa-IR" sz="2800" dirty="0">
                <a:cs typeface="B Yagut" pitchFamily="2" charset="-78"/>
              </a:rPr>
              <a:t>با مقیاس کوچکتر در کنار نقشه کروکی و يا به صورت جداگانه استفاده نمود.</a:t>
            </a:r>
            <a:endParaRPr lang="en-US" sz="2800" dirty="0">
              <a:cs typeface="B Yagut"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5725228"/>
      </p:ext>
    </p:extLst>
  </p:cSld>
  <p:clrMapOvr>
    <a:masterClrMapping/>
  </p:clrMapOvr>
  <mc:AlternateContent xmlns:mc="http://schemas.openxmlformats.org/markup-compatibility/2006" xmlns:p14="http://schemas.microsoft.com/office/powerpoint/2010/main">
    <mc:Choice Requires="p14">
      <p:transition spd="slow" p14:dur="2000" advTm="29088"/>
    </mc:Choice>
    <mc:Fallback xmlns="">
      <p:transition spd="slow" advTm="29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rtl="1"/>
            <a:r>
              <a:rPr lang="fa-IR" b="1" dirty="0" smtClean="0">
                <a:solidFill>
                  <a:srgbClr val="FF0000"/>
                </a:solidFill>
                <a:cs typeface="B Yagut" panose="00000400000000000000" pitchFamily="2" charset="-78"/>
              </a:rPr>
              <a:t> مشخصات سند</a:t>
            </a:r>
            <a:endParaRPr lang="en-US" b="1" dirty="0">
              <a:solidFill>
                <a:srgbClr val="FF0000"/>
              </a:solidFill>
              <a:cs typeface="B Yagut" panose="00000400000000000000" pitchFamily="2" charset="-78"/>
            </a:endParaRPr>
          </a:p>
        </p:txBody>
      </p:sp>
      <p:sp>
        <p:nvSpPr>
          <p:cNvPr id="5" name="Text Placeholder 4"/>
          <p:cNvSpPr>
            <a:spLocks noGrp="1"/>
          </p:cNvSpPr>
          <p:nvPr>
            <p:ph type="body" idx="1"/>
          </p:nvPr>
        </p:nvSpPr>
        <p:spPr>
          <a:xfrm>
            <a:off x="457200" y="1337628"/>
            <a:ext cx="4040188" cy="479901"/>
          </a:xfrm>
        </p:spPr>
        <p:txBody>
          <a:bodyPr>
            <a:normAutofit fontScale="92500" lnSpcReduction="20000"/>
          </a:bodyPr>
          <a:lstStyle/>
          <a:p>
            <a:pPr algn="r" rtl="1"/>
            <a:r>
              <a:rPr lang="fa-IR" sz="3200" dirty="0" smtClean="0">
                <a:cs typeface="B Yagut" panose="00000400000000000000" pitchFamily="2" charset="-78"/>
              </a:rPr>
              <a:t>مشخصات مدرس یا مدرسین</a:t>
            </a:r>
          </a:p>
        </p:txBody>
      </p:sp>
      <p:sp>
        <p:nvSpPr>
          <p:cNvPr id="6" name="Content Placeholder 5"/>
          <p:cNvSpPr>
            <a:spLocks noGrp="1"/>
          </p:cNvSpPr>
          <p:nvPr>
            <p:ph sz="half" idx="2"/>
          </p:nvPr>
        </p:nvSpPr>
        <p:spPr>
          <a:xfrm>
            <a:off x="304800" y="3257709"/>
            <a:ext cx="4192588" cy="3295491"/>
          </a:xfrm>
        </p:spPr>
        <p:txBody>
          <a:bodyPr>
            <a:normAutofit fontScale="40000" lnSpcReduction="20000"/>
          </a:bodyPr>
          <a:lstStyle/>
          <a:p>
            <a:pPr marL="0" indent="0" algn="r" rtl="1">
              <a:buNone/>
            </a:pPr>
            <a:endParaRPr lang="fa-IR" sz="5900" b="1" dirty="0" smtClean="0">
              <a:solidFill>
                <a:schemeClr val="accent1">
                  <a:lumMod val="50000"/>
                </a:schemeClr>
              </a:solidFill>
              <a:cs typeface="B Yagut" panose="00000400000000000000"/>
            </a:endParaRPr>
          </a:p>
          <a:p>
            <a:pPr marL="0" indent="0" algn="r" rtl="1">
              <a:buNone/>
            </a:pPr>
            <a:r>
              <a:rPr lang="fa-IR" sz="5900" b="1" dirty="0" smtClean="0">
                <a:solidFill>
                  <a:schemeClr val="accent1">
                    <a:lumMod val="50000"/>
                  </a:schemeClr>
                </a:solidFill>
                <a:cs typeface="B Yagut" panose="00000400000000000000"/>
              </a:rPr>
              <a:t>نام و نام خانوادگی مدرس:</a:t>
            </a:r>
          </a:p>
          <a:p>
            <a:pPr marL="0" indent="0" algn="r" rtl="1">
              <a:buNone/>
            </a:pPr>
            <a:r>
              <a:rPr lang="fa-IR" sz="3300" dirty="0" smtClean="0">
                <a:cs typeface="B Yagut" panose="00000400000000000000"/>
              </a:rPr>
              <a:t>  </a:t>
            </a:r>
            <a:r>
              <a:rPr lang="fa-IR" sz="5100" b="1" dirty="0" smtClean="0">
                <a:cs typeface="B Yagut" panose="00000400000000000000"/>
              </a:rPr>
              <a:t>لیلا خسرویفر </a:t>
            </a:r>
          </a:p>
          <a:p>
            <a:pPr marL="0" indent="0" algn="r" rtl="1">
              <a:buNone/>
            </a:pPr>
            <a:endParaRPr lang="fa-IR" sz="1900" dirty="0" smtClean="0">
              <a:cs typeface="B Yagut" panose="00000400000000000000"/>
            </a:endParaRPr>
          </a:p>
          <a:p>
            <a:pPr marL="0" indent="0" algn="r" rtl="1">
              <a:buNone/>
            </a:pPr>
            <a:r>
              <a:rPr lang="fa-IR" sz="5100" b="1" dirty="0" smtClean="0">
                <a:solidFill>
                  <a:schemeClr val="accent1">
                    <a:lumMod val="50000"/>
                  </a:schemeClr>
                </a:solidFill>
                <a:cs typeface="B Yagut" panose="00000400000000000000"/>
              </a:rPr>
              <a:t>مدرک تحصیلی:</a:t>
            </a:r>
          </a:p>
          <a:p>
            <a:pPr marL="0" indent="0" algn="r" rtl="1">
              <a:buNone/>
            </a:pPr>
            <a:r>
              <a:rPr lang="fa-IR" sz="1900" dirty="0" smtClean="0">
                <a:cs typeface="B Yagut" panose="00000400000000000000"/>
              </a:rPr>
              <a:t> </a:t>
            </a:r>
            <a:r>
              <a:rPr lang="fa-IR" sz="5100" b="1" dirty="0" smtClean="0">
                <a:cs typeface="B Yagut" panose="00000400000000000000"/>
              </a:rPr>
              <a:t>کارشناس ارشد جامعه نگر </a:t>
            </a:r>
          </a:p>
          <a:p>
            <a:pPr marL="0" indent="0" algn="r" rtl="1">
              <a:buNone/>
            </a:pPr>
            <a:endParaRPr lang="fa-IR" sz="3400" dirty="0" smtClean="0">
              <a:cs typeface="B Yagut" panose="00000400000000000000"/>
            </a:endParaRPr>
          </a:p>
          <a:p>
            <a:pPr marL="0" indent="0" algn="r" rtl="1">
              <a:buNone/>
            </a:pPr>
            <a:r>
              <a:rPr lang="fa-IR" sz="6000" b="1" dirty="0" smtClean="0">
                <a:solidFill>
                  <a:schemeClr val="accent1">
                    <a:lumMod val="50000"/>
                  </a:schemeClr>
                </a:solidFill>
                <a:cs typeface="B Yagut" panose="00000400000000000000"/>
              </a:rPr>
              <a:t>موقعیت اشتغال سازمانی مدرس</a:t>
            </a:r>
            <a:r>
              <a:rPr lang="fa-IR" sz="6000" dirty="0" smtClean="0">
                <a:solidFill>
                  <a:schemeClr val="accent1">
                    <a:lumMod val="50000"/>
                  </a:schemeClr>
                </a:solidFill>
                <a:cs typeface="B Yagut" panose="00000400000000000000"/>
              </a:rPr>
              <a:t>:</a:t>
            </a:r>
          </a:p>
          <a:p>
            <a:pPr marL="0" indent="0" algn="just" rtl="1">
              <a:buNone/>
            </a:pPr>
            <a:r>
              <a:rPr lang="fa-IR" sz="1900" dirty="0" smtClean="0">
                <a:cs typeface="B Yagut" panose="00000400000000000000"/>
              </a:rPr>
              <a:t> </a:t>
            </a:r>
            <a:r>
              <a:rPr lang="fa-IR" sz="4500" b="1" dirty="0" smtClean="0">
                <a:cs typeface="B Yagut" panose="00000400000000000000"/>
              </a:rPr>
              <a:t>مدیر مرکز آموزش بهورزی شهرستان نقده دانشگاه علوم پزشکی و خدمات بهداشتی درمانی ارومیه </a:t>
            </a:r>
            <a:endParaRPr lang="fa-IR" sz="2800" b="1" dirty="0" smtClean="0">
              <a:cs typeface="B Yagut" panose="00000400000000000000"/>
            </a:endParaRPr>
          </a:p>
          <a:p>
            <a:pPr algn="r" rtl="1"/>
            <a:endParaRPr lang="en-US" sz="2000" dirty="0">
              <a:cs typeface="B Yagut" panose="00000400000000000000" pitchFamily="2" charset="-78"/>
            </a:endParaRPr>
          </a:p>
        </p:txBody>
      </p:sp>
      <p:sp>
        <p:nvSpPr>
          <p:cNvPr id="7" name="Text Placeholder 6"/>
          <p:cNvSpPr>
            <a:spLocks noGrp="1"/>
          </p:cNvSpPr>
          <p:nvPr>
            <p:ph type="body" sz="quarter" idx="3"/>
          </p:nvPr>
        </p:nvSpPr>
        <p:spPr>
          <a:xfrm>
            <a:off x="4645025" y="1417638"/>
            <a:ext cx="4041775" cy="639762"/>
          </a:xfrm>
        </p:spPr>
        <p:txBody>
          <a:bodyPr>
            <a:normAutofit/>
          </a:bodyPr>
          <a:lstStyle/>
          <a:p>
            <a:pPr algn="r" rtl="1"/>
            <a:r>
              <a:rPr lang="fa-IR" sz="3200" dirty="0" smtClean="0">
                <a:cs typeface="B Yagut" panose="00000400000000000000" pitchFamily="2" charset="-78"/>
              </a:rPr>
              <a:t>مشخصات بسته آموزشی</a:t>
            </a:r>
          </a:p>
        </p:txBody>
      </p:sp>
      <p:sp>
        <p:nvSpPr>
          <p:cNvPr id="8" name="Content Placeholder 7"/>
          <p:cNvSpPr>
            <a:spLocks noGrp="1"/>
          </p:cNvSpPr>
          <p:nvPr>
            <p:ph sz="quarter" idx="4"/>
          </p:nvPr>
        </p:nvSpPr>
        <p:spPr>
          <a:xfrm>
            <a:off x="4800600" y="2174874"/>
            <a:ext cx="4038600" cy="4302125"/>
          </a:xfrm>
        </p:spPr>
        <p:txBody>
          <a:bodyPr>
            <a:normAutofit fontScale="77500" lnSpcReduction="20000"/>
          </a:bodyPr>
          <a:lstStyle/>
          <a:p>
            <a:pPr marL="0" indent="0" algn="r" rtl="1">
              <a:buNone/>
            </a:pPr>
            <a:r>
              <a:rPr lang="fa-IR" sz="3600" b="1" dirty="0" smtClean="0">
                <a:solidFill>
                  <a:schemeClr val="accent1">
                    <a:lumMod val="50000"/>
                  </a:schemeClr>
                </a:solidFill>
                <a:cs typeface="B Yagut" panose="00000400000000000000" pitchFamily="2" charset="-78"/>
              </a:rPr>
              <a:t>حیطه درس</a:t>
            </a:r>
            <a:r>
              <a:rPr lang="fa-IR" sz="4100" b="1" dirty="0" smtClean="0">
                <a:solidFill>
                  <a:schemeClr val="accent1">
                    <a:lumMod val="50000"/>
                  </a:schemeClr>
                </a:solidFill>
                <a:cs typeface="B Yagut" panose="00000400000000000000" pitchFamily="2" charset="-78"/>
              </a:rPr>
              <a:t>: </a:t>
            </a:r>
          </a:p>
          <a:p>
            <a:pPr marL="0" indent="0" algn="r" rtl="1">
              <a:buNone/>
            </a:pPr>
            <a:r>
              <a:rPr lang="fa-IR" sz="3500" b="1" dirty="0" smtClean="0">
                <a:cs typeface="B Yagut" panose="00000400000000000000" pitchFamily="2" charset="-78"/>
              </a:rPr>
              <a:t>مبانی بهداشت و کار در روستا</a:t>
            </a:r>
          </a:p>
          <a:p>
            <a:pPr marL="0" indent="0" algn="r">
              <a:buNone/>
            </a:pPr>
            <a:r>
              <a:rPr lang="fa-IR" sz="3600" b="1" dirty="0">
                <a:solidFill>
                  <a:schemeClr val="accent1">
                    <a:lumMod val="50000"/>
                  </a:schemeClr>
                </a:solidFill>
                <a:cs typeface="B Yagut" panose="00000400000000000000" pitchFamily="2" charset="-78"/>
              </a:rPr>
              <a:t>تاریخ آخرین بازنگری: </a:t>
            </a:r>
            <a:endParaRPr lang="en-US" sz="3600" b="1" dirty="0">
              <a:solidFill>
                <a:schemeClr val="accent1">
                  <a:lumMod val="50000"/>
                </a:schemeClr>
              </a:solidFill>
              <a:cs typeface="B Yagut" panose="00000400000000000000" pitchFamily="2" charset="-78"/>
            </a:endParaRPr>
          </a:p>
          <a:p>
            <a:pPr marL="0" indent="0" algn="r">
              <a:buNone/>
            </a:pPr>
            <a:r>
              <a:rPr lang="fa-IR" sz="3600" b="1" dirty="0" smtClean="0">
                <a:cs typeface="B Yagut" panose="00000400000000000000" pitchFamily="2" charset="-78"/>
              </a:rPr>
              <a:t>19</a:t>
            </a:r>
            <a:r>
              <a:rPr lang="fa-IR" sz="4100" b="1" dirty="0" smtClean="0">
                <a:cs typeface="B Yagut" panose="00000400000000000000" pitchFamily="2" charset="-78"/>
              </a:rPr>
              <a:t>اردیبهشت </a:t>
            </a:r>
            <a:r>
              <a:rPr lang="fa-IR" sz="3600" b="1" dirty="0">
                <a:cs typeface="B Yagut" panose="00000400000000000000" pitchFamily="2" charset="-78"/>
              </a:rPr>
              <a:t>99</a:t>
            </a:r>
          </a:p>
          <a:p>
            <a:pPr marL="0" indent="0" algn="r" rtl="1">
              <a:buNone/>
            </a:pPr>
            <a:r>
              <a:rPr lang="fa-IR" sz="3600" b="1" dirty="0" smtClean="0">
                <a:solidFill>
                  <a:schemeClr val="accent1">
                    <a:lumMod val="50000"/>
                  </a:schemeClr>
                </a:solidFill>
                <a:cs typeface="B Yagut" panose="00000400000000000000" pitchFamily="2" charset="-78"/>
              </a:rPr>
              <a:t>نوبت تهیه:</a:t>
            </a:r>
          </a:p>
          <a:p>
            <a:pPr marL="0" indent="0" algn="r" rtl="1">
              <a:buNone/>
            </a:pPr>
            <a:r>
              <a:rPr lang="fa-IR" sz="3600" b="1" dirty="0" smtClean="0">
                <a:solidFill>
                  <a:schemeClr val="accent1">
                    <a:lumMod val="50000"/>
                  </a:schemeClr>
                </a:solidFill>
                <a:cs typeface="B Yagut" panose="00000400000000000000" pitchFamily="2" charset="-78"/>
              </a:rPr>
              <a:t>1 </a:t>
            </a:r>
            <a:endParaRPr lang="en-US" sz="3600" b="1" dirty="0" smtClean="0">
              <a:cs typeface="B Yagut" panose="00000400000000000000" pitchFamily="2" charset="-78"/>
            </a:endParaRPr>
          </a:p>
          <a:p>
            <a:pPr marL="0" indent="0" algn="r" rtl="1">
              <a:buNone/>
            </a:pPr>
            <a:r>
              <a:rPr lang="fa-IR" sz="3600" b="1" dirty="0" smtClean="0">
                <a:solidFill>
                  <a:schemeClr val="accent1">
                    <a:lumMod val="50000"/>
                  </a:schemeClr>
                </a:solidFill>
                <a:cs typeface="B Yagut" panose="00000400000000000000" pitchFamily="2" charset="-78"/>
              </a:rPr>
              <a:t>نام فایل: </a:t>
            </a:r>
            <a:endParaRPr lang="fa-IR" sz="5700" b="1" dirty="0" smtClean="0">
              <a:solidFill>
                <a:schemeClr val="accent1">
                  <a:lumMod val="50000"/>
                </a:schemeClr>
              </a:solidFill>
              <a:cs typeface="B Yagut" panose="00000400000000000000" pitchFamily="2" charset="-78"/>
            </a:endParaRPr>
          </a:p>
          <a:p>
            <a:pPr marL="0" indent="0" algn="l">
              <a:buNone/>
            </a:pPr>
            <a:r>
              <a:rPr lang="fa-IR" sz="3100" b="1" i="1" dirty="0" smtClean="0"/>
              <a:t>  </a:t>
            </a:r>
            <a:r>
              <a:rPr lang="en-US" sz="3100" b="1" dirty="0"/>
              <a:t> </a:t>
            </a:r>
            <a:r>
              <a:rPr lang="en-US" sz="3100" b="1" dirty="0" smtClean="0"/>
              <a:t>MR </a:t>
            </a:r>
            <a:r>
              <a:rPr lang="en-US" sz="3100" b="1" dirty="0"/>
              <a:t>_</a:t>
            </a:r>
            <a:r>
              <a:rPr lang="en-US" sz="3100" b="1" dirty="0" err="1"/>
              <a:t>Asheny</a:t>
            </a:r>
            <a:r>
              <a:rPr lang="en-US" sz="3100" b="1" dirty="0"/>
              <a:t>  </a:t>
            </a:r>
            <a:r>
              <a:rPr lang="en-US" sz="3100" b="1" dirty="0" err="1" smtClean="0"/>
              <a:t>ba</a:t>
            </a:r>
            <a:r>
              <a:rPr lang="en-US" sz="3100" b="1" dirty="0" smtClean="0"/>
              <a:t> </a:t>
            </a:r>
            <a:r>
              <a:rPr lang="en-US" sz="3100" b="1" dirty="0" err="1" smtClean="0"/>
              <a:t>shenasaiy</a:t>
            </a:r>
            <a:r>
              <a:rPr lang="en-US" sz="3100" b="1" dirty="0" smtClean="0"/>
              <a:t>  </a:t>
            </a:r>
            <a:r>
              <a:rPr lang="en-US" sz="3100" b="1" dirty="0" err="1"/>
              <a:t>zeest</a:t>
            </a:r>
            <a:r>
              <a:rPr lang="en-US" sz="3100" b="1" dirty="0"/>
              <a:t> </a:t>
            </a:r>
            <a:r>
              <a:rPr lang="en-US" sz="3100" b="1" dirty="0" smtClean="0"/>
              <a:t>   </a:t>
            </a:r>
            <a:r>
              <a:rPr lang="en-US" sz="3100" b="1" dirty="0" err="1" smtClean="0"/>
              <a:t>mohety</a:t>
            </a:r>
            <a:r>
              <a:rPr lang="en-US" sz="3100" b="1" dirty="0" smtClean="0"/>
              <a:t> </a:t>
            </a:r>
            <a:r>
              <a:rPr lang="en-US" sz="3100" b="1" dirty="0" err="1"/>
              <a:t>rusta</a:t>
            </a:r>
            <a:r>
              <a:rPr lang="en-US" sz="3100" b="1" dirty="0"/>
              <a:t> edi1</a:t>
            </a:r>
            <a:endParaRPr lang="fa-IR" sz="3100" b="1" dirty="0">
              <a:cs typeface="B Yagut" panose="00000400000000000000" pitchFamily="2" charset="-78"/>
            </a:endParaRPr>
          </a:p>
          <a:p>
            <a:pPr marL="0" indent="0" algn="r" rtl="1">
              <a:buNone/>
            </a:pPr>
            <a:endParaRPr lang="en-US" sz="1600" i="1"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6400" y="1817529"/>
            <a:ext cx="1435608" cy="144018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906158"/>
      </p:ext>
    </p:extLst>
  </p:cSld>
  <p:clrMapOvr>
    <a:masterClrMapping/>
  </p:clrMapOvr>
  <mc:AlternateContent xmlns:mc="http://schemas.openxmlformats.org/markup-compatibility/2006" xmlns:p14="http://schemas.microsoft.com/office/powerpoint/2010/main">
    <mc:Choice Requires="p14">
      <p:transition spd="slow" p14:dur="2000" advTm="20070"/>
    </mc:Choice>
    <mc:Fallback xmlns="">
      <p:transition spd="slow" advTm="20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a:solidFill>
                  <a:srgbClr val="FF0000"/>
                </a:solidFill>
                <a:cs typeface="B Yagut" panose="00000400000000000000" pitchFamily="2" charset="-78"/>
              </a:rPr>
              <a:t>پیاده کردن نقشه روی برگ اصلی</a:t>
            </a:r>
            <a:endParaRPr lang="en-US" sz="4000" b="1" dirty="0">
              <a:solidFill>
                <a:srgbClr val="FF0000"/>
              </a:solidFill>
              <a:cs typeface="B Yagut" panose="00000400000000000000" pitchFamily="2" charset="-78"/>
            </a:endParaRPr>
          </a:p>
        </p:txBody>
      </p:sp>
      <p:sp>
        <p:nvSpPr>
          <p:cNvPr id="3" name="Content Placeholder 2"/>
          <p:cNvSpPr>
            <a:spLocks noGrp="1"/>
          </p:cNvSpPr>
          <p:nvPr>
            <p:ph idx="1"/>
          </p:nvPr>
        </p:nvSpPr>
        <p:spPr>
          <a:xfrm>
            <a:off x="228600" y="1447800"/>
            <a:ext cx="8763000" cy="4678363"/>
          </a:xfrm>
        </p:spPr>
        <p:txBody>
          <a:bodyPr>
            <a:noAutofit/>
          </a:bodyPr>
          <a:lstStyle/>
          <a:p>
            <a:pPr algn="just" rtl="1">
              <a:lnSpc>
                <a:spcPct val="150000"/>
              </a:lnSpc>
            </a:pPr>
            <a:r>
              <a:rPr lang="fa-IR" sz="2800" dirty="0">
                <a:cs typeface="B Yagut" pitchFamily="2" charset="-78"/>
              </a:rPr>
              <a:t>انتخاب برگ مناسب برای ترسیم</a:t>
            </a:r>
          </a:p>
          <a:p>
            <a:pPr algn="just" rtl="1">
              <a:lnSpc>
                <a:spcPct val="150000"/>
              </a:lnSpc>
            </a:pPr>
            <a:r>
              <a:rPr lang="fa-IR" sz="2800" dirty="0" smtClean="0">
                <a:cs typeface="B Yagut" pitchFamily="2" charset="-78"/>
              </a:rPr>
              <a:t>محاسبه </a:t>
            </a:r>
            <a:r>
              <a:rPr lang="fa-IR" sz="2800" dirty="0">
                <a:cs typeface="B Yagut" pitchFamily="2" charset="-78"/>
              </a:rPr>
              <a:t>مقیاس</a:t>
            </a:r>
          </a:p>
          <a:p>
            <a:pPr algn="just" rtl="1">
              <a:lnSpc>
                <a:spcPct val="150000"/>
              </a:lnSpc>
            </a:pPr>
            <a:r>
              <a:rPr lang="fa-IR" sz="2800" dirty="0" smtClean="0">
                <a:cs typeface="B Yagut" pitchFamily="2" charset="-78"/>
              </a:rPr>
              <a:t>مشخص </a:t>
            </a:r>
            <a:r>
              <a:rPr lang="fa-IR" sz="2800" dirty="0">
                <a:cs typeface="B Yagut" pitchFamily="2" charset="-78"/>
              </a:rPr>
              <a:t>کردن جهت جغرافیايی روی برگ و نمايش دادن شمال با </a:t>
            </a:r>
            <a:r>
              <a:rPr lang="fa-IR" sz="2800" dirty="0" smtClean="0">
                <a:cs typeface="B Yagut" pitchFamily="2" charset="-78"/>
              </a:rPr>
              <a:t>علامت اختصاری آن</a:t>
            </a:r>
          </a:p>
          <a:p>
            <a:pPr algn="just" rtl="1">
              <a:lnSpc>
                <a:spcPct val="150000"/>
              </a:lnSpc>
            </a:pPr>
            <a:r>
              <a:rPr lang="fa-IR" sz="2800" dirty="0" smtClean="0">
                <a:cs typeface="B Yagut" pitchFamily="2" charset="-78"/>
              </a:rPr>
              <a:t> </a:t>
            </a:r>
            <a:r>
              <a:rPr lang="fa-IR" sz="2800" dirty="0">
                <a:cs typeface="B Yagut" pitchFamily="2" charset="-78"/>
              </a:rPr>
              <a:t>بايد توجه داشت که از همه برگه برای نقشه استفاده </a:t>
            </a:r>
            <a:r>
              <a:rPr lang="fa-IR" sz="2800" dirty="0" smtClean="0">
                <a:cs typeface="B Yagut" pitchFamily="2" charset="-78"/>
              </a:rPr>
              <a:t>نشود و </a:t>
            </a:r>
            <a:r>
              <a:rPr lang="fa-IR" sz="2800" dirty="0">
                <a:cs typeface="B Yagut" pitchFamily="2" charset="-78"/>
              </a:rPr>
              <a:t>در کنار مقداری حاشیه باقی بگذاريد</a:t>
            </a:r>
            <a:r>
              <a:rPr lang="fa-IR" sz="2800" dirty="0" smtClean="0">
                <a:cs typeface="B Yagut" pitchFamily="2" charset="-78"/>
              </a:rPr>
              <a:t>.</a:t>
            </a:r>
            <a:endParaRPr lang="fa-IR" sz="2800" dirty="0">
              <a:cs typeface="B Yagut"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21198681"/>
      </p:ext>
    </p:extLst>
  </p:cSld>
  <p:clrMapOvr>
    <a:masterClrMapping/>
  </p:clrMapOvr>
  <mc:AlternateContent xmlns:mc="http://schemas.openxmlformats.org/markup-compatibility/2006" xmlns:p14="http://schemas.microsoft.com/office/powerpoint/2010/main">
    <mc:Choice Requires="p14">
      <p:transition spd="slow" p14:dur="2000" advTm="36832"/>
    </mc:Choice>
    <mc:Fallback xmlns="">
      <p:transition spd="slow" advTm="36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10600" cy="5745163"/>
          </a:xfrm>
        </p:spPr>
        <p:txBody>
          <a:bodyPr>
            <a:normAutofit/>
          </a:bodyPr>
          <a:lstStyle/>
          <a:p>
            <a:pPr algn="just" rtl="1"/>
            <a:r>
              <a:rPr lang="fa-IR" sz="2800" dirty="0">
                <a:cs typeface="B Yagut" pitchFamily="2" charset="-78"/>
              </a:rPr>
              <a:t>دورترين نقاطی را که قصد داريد در نقشه نشان دهید با توجه به قرارگرفتن در موقعیت جغرافیايی به تناسب </a:t>
            </a:r>
            <a:r>
              <a:rPr lang="fa-IR" sz="2800" dirty="0" smtClean="0">
                <a:cs typeface="B Yagut" pitchFamily="2" charset="-78"/>
              </a:rPr>
              <a:t>فاصله هایی </a:t>
            </a:r>
            <a:r>
              <a:rPr lang="fa-IR" sz="2800" dirty="0">
                <a:cs typeface="B Yagut" pitchFamily="2" charset="-78"/>
              </a:rPr>
              <a:t>که از يکديگر دارند نمايش دهید و موقعیت روستای اصلی (روستايی که خانه بهداشت در آن مستقراست) را نسبت به آنها مشخص نمائید</a:t>
            </a:r>
            <a:r>
              <a:rPr lang="fa-IR" sz="2800" dirty="0" smtClean="0">
                <a:cs typeface="B Yagut" pitchFamily="2" charset="-78"/>
              </a:rPr>
              <a:t>.</a:t>
            </a:r>
          </a:p>
          <a:p>
            <a:pPr algn="just" rtl="1">
              <a:lnSpc>
                <a:spcPct val="150000"/>
              </a:lnSpc>
            </a:pPr>
            <a:endParaRPr lang="fa-IR" sz="2800" dirty="0" smtClean="0">
              <a:cs typeface="B Yagut" pitchFamily="2" charset="-78"/>
            </a:endParaRPr>
          </a:p>
          <a:p>
            <a:pPr lvl="0" algn="just" rtl="1"/>
            <a:r>
              <a:rPr lang="fa-IR" sz="2800" dirty="0" smtClean="0">
                <a:solidFill>
                  <a:prstClr val="black"/>
                </a:solidFill>
                <a:cs typeface="B Yagut" pitchFamily="2" charset="-78"/>
              </a:rPr>
              <a:t>پس </a:t>
            </a:r>
            <a:r>
              <a:rPr lang="fa-IR" sz="2800" dirty="0">
                <a:solidFill>
                  <a:prstClr val="black"/>
                </a:solidFill>
                <a:cs typeface="B Yagut" pitchFamily="2" charset="-78"/>
              </a:rPr>
              <a:t>از مشخص شدن نقاط فوق، </a:t>
            </a:r>
            <a:endParaRPr lang="fa-IR" sz="2800" dirty="0" smtClean="0">
              <a:solidFill>
                <a:prstClr val="black"/>
              </a:solidFill>
              <a:cs typeface="B Yagut" pitchFamily="2" charset="-78"/>
            </a:endParaRPr>
          </a:p>
          <a:p>
            <a:pPr marL="0" lvl="0" indent="0" algn="just" rtl="1">
              <a:buNone/>
            </a:pPr>
            <a:r>
              <a:rPr lang="fa-IR" sz="2800" dirty="0" smtClean="0">
                <a:solidFill>
                  <a:prstClr val="black"/>
                </a:solidFill>
                <a:cs typeface="B Yagut" pitchFamily="2" charset="-78"/>
              </a:rPr>
              <a:t>   مسیر جاده هایی </a:t>
            </a:r>
            <a:r>
              <a:rPr lang="fa-IR" sz="2800" dirty="0">
                <a:solidFill>
                  <a:prstClr val="black"/>
                </a:solidFill>
                <a:cs typeface="B Yagut" pitchFamily="2" charset="-78"/>
              </a:rPr>
              <a:t>که روستاها را به </a:t>
            </a:r>
            <a:endParaRPr lang="fa-IR" sz="2800" dirty="0" smtClean="0">
              <a:solidFill>
                <a:prstClr val="black"/>
              </a:solidFill>
              <a:cs typeface="B Yagut" pitchFamily="2" charset="-78"/>
            </a:endParaRPr>
          </a:p>
          <a:p>
            <a:pPr marL="0" lvl="0" indent="0" algn="just" rtl="1">
              <a:buNone/>
            </a:pPr>
            <a:r>
              <a:rPr lang="fa-IR" sz="2800" dirty="0" smtClean="0">
                <a:solidFill>
                  <a:prstClr val="black"/>
                </a:solidFill>
                <a:cs typeface="B Yagut" pitchFamily="2" charset="-78"/>
              </a:rPr>
              <a:t>   يگديگر </a:t>
            </a:r>
            <a:r>
              <a:rPr lang="fa-IR" sz="2800" dirty="0">
                <a:solidFill>
                  <a:prstClr val="black"/>
                </a:solidFill>
                <a:cs typeface="B Yagut" pitchFamily="2" charset="-78"/>
              </a:rPr>
              <a:t>متصل </a:t>
            </a:r>
            <a:r>
              <a:rPr lang="fa-IR" sz="2800" dirty="0" smtClean="0">
                <a:solidFill>
                  <a:prstClr val="black"/>
                </a:solidFill>
                <a:cs typeface="B Yagut" pitchFamily="2" charset="-78"/>
              </a:rPr>
              <a:t>می کند </a:t>
            </a:r>
            <a:r>
              <a:rPr lang="fa-IR" sz="2800" dirty="0">
                <a:solidFill>
                  <a:prstClr val="black"/>
                </a:solidFill>
                <a:cs typeface="B Yagut" pitchFamily="2" charset="-78"/>
              </a:rPr>
              <a:t>بر روی نقشه </a:t>
            </a:r>
            <a:endParaRPr lang="fa-IR" sz="2800" dirty="0" smtClean="0">
              <a:solidFill>
                <a:prstClr val="black"/>
              </a:solidFill>
              <a:cs typeface="B Yagut" pitchFamily="2" charset="-78"/>
            </a:endParaRPr>
          </a:p>
          <a:p>
            <a:pPr marL="0" lvl="0" indent="0" algn="just" rtl="1">
              <a:buNone/>
            </a:pPr>
            <a:r>
              <a:rPr lang="fa-IR" sz="2800" dirty="0" smtClean="0">
                <a:solidFill>
                  <a:prstClr val="black"/>
                </a:solidFill>
                <a:cs typeface="B Yagut" pitchFamily="2" charset="-78"/>
              </a:rPr>
              <a:t>   نشان </a:t>
            </a:r>
            <a:r>
              <a:rPr lang="fa-IR" sz="2800" dirty="0">
                <a:solidFill>
                  <a:prstClr val="black"/>
                </a:solidFill>
                <a:cs typeface="B Yagut" pitchFamily="2" charset="-78"/>
              </a:rPr>
              <a:t>دهید</a:t>
            </a:r>
            <a:r>
              <a:rPr lang="fa-IR" sz="2800" dirty="0" smtClean="0">
                <a:solidFill>
                  <a:prstClr val="black"/>
                </a:solidFill>
                <a:cs typeface="B Yagut" pitchFamily="2" charset="-78"/>
              </a:rPr>
              <a:t>.</a:t>
            </a:r>
          </a:p>
          <a:p>
            <a:pPr lvl="0" algn="just" rtl="1"/>
            <a:r>
              <a:rPr lang="fa-IR" sz="2800" dirty="0" smtClean="0">
                <a:solidFill>
                  <a:prstClr val="black"/>
                </a:solidFill>
                <a:cs typeface="B Yagut" pitchFamily="2" charset="-78"/>
              </a:rPr>
              <a:t>رعايت </a:t>
            </a:r>
            <a:r>
              <a:rPr lang="fa-IR" sz="2800" dirty="0">
                <a:solidFill>
                  <a:prstClr val="black"/>
                </a:solidFill>
                <a:cs typeface="B Yagut" pitchFamily="2" charset="-78"/>
              </a:rPr>
              <a:t>صحیح فاصله ها در نقشه بسیار مهم است.</a:t>
            </a:r>
          </a:p>
          <a:p>
            <a:pPr algn="just" rtl="1">
              <a:lnSpc>
                <a:spcPct val="150000"/>
              </a:lnSpc>
            </a:pPr>
            <a:endParaRPr lang="en-US" sz="2800" dirty="0">
              <a:cs typeface="B Yagut" pitchFamily="2" charset="-78"/>
            </a:endParaRPr>
          </a:p>
          <a:p>
            <a:pPr algn="just" rtl="1">
              <a:lnSpc>
                <a:spcPct val="150000"/>
              </a:lnSpc>
            </a:pPr>
            <a:endParaRPr lang="en-US" sz="28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2743200"/>
            <a:ext cx="3267508" cy="2286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41553344"/>
      </p:ext>
    </p:extLst>
  </p:cSld>
  <p:clrMapOvr>
    <a:masterClrMapping/>
  </p:clrMapOvr>
  <mc:AlternateContent xmlns:mc="http://schemas.openxmlformats.org/markup-compatibility/2006" xmlns:p14="http://schemas.microsoft.com/office/powerpoint/2010/main">
    <mc:Choice Requires="p14">
      <p:transition spd="slow" p14:dur="2000" advTm="56460"/>
    </mc:Choice>
    <mc:Fallback xmlns="">
      <p:transition spd="slow" advTm="56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8915400" cy="6096000"/>
          </a:xfrm>
        </p:spPr>
        <p:txBody>
          <a:bodyPr>
            <a:normAutofit/>
          </a:bodyPr>
          <a:lstStyle/>
          <a:p>
            <a:pPr algn="just" rtl="1"/>
            <a:endParaRPr lang="fa-IR" sz="2800" dirty="0">
              <a:cs typeface="B Yagut" pitchFamily="2" charset="-78"/>
            </a:endParaRPr>
          </a:p>
          <a:p>
            <a:pPr algn="just" rtl="1"/>
            <a:r>
              <a:rPr lang="fa-IR" sz="2800" dirty="0" smtClean="0">
                <a:cs typeface="B Yagut" pitchFamily="2" charset="-78"/>
              </a:rPr>
              <a:t>سعی </a:t>
            </a:r>
            <a:r>
              <a:rPr lang="fa-IR" sz="2800" dirty="0">
                <a:cs typeface="B Yagut" pitchFamily="2" charset="-78"/>
              </a:rPr>
              <a:t>کنید در نقشه منطقه خصوصیات جغرافیايی </a:t>
            </a:r>
            <a:r>
              <a:rPr lang="fa-IR" sz="2800" dirty="0" smtClean="0">
                <a:cs typeface="B Yagut" pitchFamily="2" charset="-78"/>
              </a:rPr>
              <a:t>نظیرکوهها</a:t>
            </a:r>
            <a:r>
              <a:rPr lang="fa-IR" sz="2800" dirty="0">
                <a:cs typeface="B Yagut" pitchFamily="2" charset="-78"/>
              </a:rPr>
              <a:t>، </a:t>
            </a:r>
            <a:r>
              <a:rPr lang="fa-IR" sz="2800" dirty="0" smtClean="0">
                <a:cs typeface="B Yagut" pitchFamily="2" charset="-78"/>
              </a:rPr>
              <a:t>رودخانه ها </a:t>
            </a:r>
            <a:r>
              <a:rPr lang="fa-IR" sz="2800" dirty="0">
                <a:cs typeface="B Yagut" pitchFamily="2" charset="-78"/>
              </a:rPr>
              <a:t>و ... را نیز نمايش دهید. </a:t>
            </a:r>
            <a:r>
              <a:rPr lang="fa-IR" sz="2800" dirty="0" smtClean="0">
                <a:cs typeface="B Yagut" pitchFamily="2" charset="-78"/>
              </a:rPr>
              <a:t>چنانچه </a:t>
            </a:r>
            <a:r>
              <a:rPr lang="fa-IR" sz="2800" dirty="0">
                <a:cs typeface="B Yagut" pitchFamily="2" charset="-78"/>
              </a:rPr>
              <a:t>منطقه ترسیم </a:t>
            </a:r>
            <a:r>
              <a:rPr lang="fa-IR" sz="2800" dirty="0" smtClean="0">
                <a:cs typeface="B Yagut" pitchFamily="2" charset="-78"/>
              </a:rPr>
              <a:t>شده محل </a:t>
            </a:r>
            <a:r>
              <a:rPr lang="fa-IR" sz="2800" dirty="0">
                <a:cs typeface="B Yagut" pitchFamily="2" charset="-78"/>
              </a:rPr>
              <a:t>عبور يا اطراق عشاير است، محل اطراق و مسیر حرکت آنها را در نقشه نشان دهید</a:t>
            </a:r>
            <a:r>
              <a:rPr lang="fa-IR" sz="2800" dirty="0" smtClean="0">
                <a:cs typeface="B Yagut" pitchFamily="2" charset="-78"/>
              </a:rPr>
              <a:t>.</a:t>
            </a:r>
          </a:p>
          <a:p>
            <a:pPr algn="just" rtl="1"/>
            <a:endParaRPr lang="fa-IR" sz="2800" dirty="0">
              <a:cs typeface="B Yagut" pitchFamily="2" charset="-78"/>
            </a:endParaRPr>
          </a:p>
          <a:p>
            <a:pPr algn="just" rtl="1"/>
            <a:endParaRPr lang="fa-IR" sz="2800" dirty="0">
              <a:cs typeface="B Yagut" pitchFamily="2" charset="-78"/>
            </a:endParaRPr>
          </a:p>
          <a:p>
            <a:pPr algn="just" rtl="1"/>
            <a:r>
              <a:rPr lang="fa-IR" sz="2800" dirty="0" smtClean="0">
                <a:cs typeface="B Yagut" pitchFamily="2" charset="-78"/>
              </a:rPr>
              <a:t>در </a:t>
            </a:r>
            <a:r>
              <a:rPr lang="fa-IR" sz="2800" dirty="0">
                <a:cs typeface="B Yagut" pitchFamily="2" charset="-78"/>
              </a:rPr>
              <a:t>هر </a:t>
            </a:r>
            <a:r>
              <a:rPr lang="fa-IR" sz="2800" dirty="0" smtClean="0">
                <a:cs typeface="B Yagut" pitchFamily="2" charset="-78"/>
              </a:rPr>
              <a:t>نقشه ای </a:t>
            </a:r>
            <a:r>
              <a:rPr lang="fa-IR" sz="2800" dirty="0">
                <a:cs typeface="B Yagut" pitchFamily="2" charset="-78"/>
              </a:rPr>
              <a:t>که برای خانه بهداشت ترسیم </a:t>
            </a:r>
            <a:r>
              <a:rPr lang="fa-IR" sz="2800" dirty="0" smtClean="0">
                <a:cs typeface="B Yagut" pitchFamily="2" charset="-78"/>
              </a:rPr>
              <a:t>می کنید می بايست </a:t>
            </a:r>
            <a:r>
              <a:rPr lang="fa-IR" sz="2800" dirty="0">
                <a:cs typeface="B Yagut" pitchFamily="2" charset="-78"/>
              </a:rPr>
              <a:t>حداقل روستايی که خانه بهداشت در آن مستقر است و </a:t>
            </a:r>
            <a:r>
              <a:rPr lang="fa-IR" sz="2800" dirty="0" smtClean="0">
                <a:cs typeface="B Yagut" pitchFamily="2" charset="-78"/>
              </a:rPr>
              <a:t>کلیه روستاهای </a:t>
            </a:r>
            <a:r>
              <a:rPr lang="fa-IR" sz="2800" dirty="0">
                <a:cs typeface="B Yagut" pitchFamily="2" charset="-78"/>
              </a:rPr>
              <a:t>قمر و نقاطی که تحت پوشش آن قرار دارد همراه با مسیر جاده </a:t>
            </a:r>
            <a:r>
              <a:rPr lang="fa-IR" sz="2800" dirty="0" smtClean="0">
                <a:cs typeface="B Yagut" pitchFamily="2" charset="-78"/>
              </a:rPr>
              <a:t>اصلی </a:t>
            </a:r>
            <a:r>
              <a:rPr lang="fa-IR" sz="2800" dirty="0">
                <a:cs typeface="B Yagut" pitchFamily="2" charset="-78"/>
              </a:rPr>
              <a:t>و فرعی نشان داده شود.</a:t>
            </a:r>
            <a:endParaRPr lang="en-US" sz="2800" dirty="0">
              <a:cs typeface="B Yagut"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98123524"/>
      </p:ext>
    </p:extLst>
  </p:cSld>
  <p:clrMapOvr>
    <a:masterClrMapping/>
  </p:clrMapOvr>
  <mc:AlternateContent xmlns:mc="http://schemas.openxmlformats.org/markup-compatibility/2006" xmlns:p14="http://schemas.microsoft.com/office/powerpoint/2010/main">
    <mc:Choice Requires="p14">
      <p:transition spd="slow" p14:dur="2000" advTm="47970"/>
    </mc:Choice>
    <mc:Fallback xmlns="">
      <p:transition spd="slow" advTm="47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
            <a:ext cx="8763000" cy="5516563"/>
          </a:xfrm>
        </p:spPr>
        <p:txBody>
          <a:bodyPr/>
          <a:lstStyle/>
          <a:p>
            <a:pPr algn="just" rtl="1"/>
            <a:r>
              <a:rPr lang="fa-IR" sz="2800" dirty="0" smtClean="0">
                <a:cs typeface="B Yagut" pitchFamily="2" charset="-78"/>
              </a:rPr>
              <a:t>مرکزخدمات </a:t>
            </a:r>
            <a:r>
              <a:rPr lang="fa-IR" sz="2800" dirty="0" smtClean="0">
                <a:solidFill>
                  <a:schemeClr val="tx1">
                    <a:lumMod val="95000"/>
                    <a:lumOff val="5000"/>
                  </a:schemeClr>
                </a:solidFill>
                <a:cs typeface="B Yagut" pitchFamily="2" charset="-78"/>
              </a:rPr>
              <a:t>جامع سلامت </a:t>
            </a:r>
            <a:r>
              <a:rPr lang="fa-IR" sz="2800" dirty="0">
                <a:cs typeface="B Yagut" pitchFamily="2" charset="-78"/>
              </a:rPr>
              <a:t>که روستای محل استقرار خانه بهداشت </a:t>
            </a:r>
            <a:r>
              <a:rPr lang="fa-IR" sz="2800" dirty="0" smtClean="0">
                <a:cs typeface="B Yagut" pitchFamily="2" charset="-78"/>
              </a:rPr>
              <a:t>می باشد </a:t>
            </a:r>
            <a:r>
              <a:rPr lang="fa-IR" sz="2800" dirty="0">
                <a:cs typeface="B Yagut" pitchFamily="2" charset="-78"/>
              </a:rPr>
              <a:t>در نقشه مشخص </a:t>
            </a:r>
            <a:r>
              <a:rPr lang="fa-IR" sz="2800" dirty="0" smtClean="0">
                <a:cs typeface="B Yagut" pitchFamily="2" charset="-78"/>
              </a:rPr>
              <a:t>شود.</a:t>
            </a:r>
          </a:p>
          <a:p>
            <a:pPr algn="just" rtl="1"/>
            <a:r>
              <a:rPr lang="fa-IR" sz="2800" dirty="0">
                <a:cs typeface="B Yagut" pitchFamily="2" charset="-78"/>
              </a:rPr>
              <a:t>بهتر است فاصله روستاهای قمر </a:t>
            </a:r>
            <a:r>
              <a:rPr lang="fa-IR" sz="2800" dirty="0" smtClean="0">
                <a:cs typeface="B Yagut" pitchFamily="2" charset="-78"/>
              </a:rPr>
              <a:t>ومرکز </a:t>
            </a:r>
            <a:r>
              <a:rPr lang="fa-IR" sz="2800" dirty="0">
                <a:cs typeface="B Yagut" pitchFamily="2" charset="-78"/>
              </a:rPr>
              <a:t>خدمات جامع سلامت از خانه بهداشت بر روی نقشه قید شود.</a:t>
            </a:r>
          </a:p>
          <a:p>
            <a:pPr marL="0" indent="0" algn="just" rtl="1">
              <a:buNone/>
            </a:pPr>
            <a:endParaRPr lang="fa-IR" sz="2800" dirty="0">
              <a:cs typeface="B Yagut" pitchFamily="2" charset="-78"/>
            </a:endParaRPr>
          </a:p>
          <a:p>
            <a:pPr marL="0" indent="0" algn="just" rtl="1">
              <a:buNone/>
            </a:pPr>
            <a:endParaRPr lang="fa-IR" sz="2800" dirty="0" smtClean="0">
              <a:cs typeface="B Yagut" pitchFamily="2" charset="-78"/>
            </a:endParaRPr>
          </a:p>
          <a:p>
            <a:pPr marL="0" indent="0" algn="r" rtl="1">
              <a:buNone/>
            </a:pPr>
            <a:endParaRPr lang="fa-IR"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194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93933427"/>
      </p:ext>
    </p:extLst>
  </p:cSld>
  <p:clrMapOvr>
    <a:masterClrMapping/>
  </p:clrMapOvr>
  <mc:AlternateContent xmlns:mc="http://schemas.openxmlformats.org/markup-compatibility/2006" xmlns:p14="http://schemas.microsoft.com/office/powerpoint/2010/main">
    <mc:Choice Requires="p14">
      <p:transition spd="slow" p14:dur="2000" advTm="31152"/>
    </mc:Choice>
    <mc:Fallback xmlns="">
      <p:transition spd="slow" advTm="31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a:solidFill>
                  <a:srgbClr val="FF0000"/>
                </a:solidFill>
                <a:latin typeface="B Nazanin,Bold"/>
                <a:cs typeface="B Yagut" pitchFamily="2" charset="-78"/>
              </a:rPr>
              <a:t>راهنمای </a:t>
            </a:r>
            <a:r>
              <a:rPr lang="fa-IR" sz="4000" b="1" dirty="0" smtClean="0">
                <a:solidFill>
                  <a:srgbClr val="FF0000"/>
                </a:solidFill>
                <a:latin typeface="B Nazanin,Bold"/>
                <a:cs typeface="B Yagut" pitchFamily="2" charset="-78"/>
              </a:rPr>
              <a:t>نقشه</a:t>
            </a:r>
            <a:endParaRPr lang="en-US" sz="4000" b="1" dirty="0">
              <a:solidFill>
                <a:srgbClr val="FF0000"/>
              </a:solidFill>
              <a:cs typeface="B Yagut" pitchFamily="2" charset="-78"/>
            </a:endParaRPr>
          </a:p>
        </p:txBody>
      </p:sp>
      <p:sp>
        <p:nvSpPr>
          <p:cNvPr id="3" name="Content Placeholder 2"/>
          <p:cNvSpPr>
            <a:spLocks noGrp="1"/>
          </p:cNvSpPr>
          <p:nvPr>
            <p:ph idx="1"/>
          </p:nvPr>
        </p:nvSpPr>
        <p:spPr>
          <a:xfrm>
            <a:off x="457200" y="1600200"/>
            <a:ext cx="8229600" cy="4953000"/>
          </a:xfrm>
        </p:spPr>
        <p:txBody>
          <a:bodyPr>
            <a:normAutofit lnSpcReduction="10000"/>
          </a:bodyPr>
          <a:lstStyle/>
          <a:p>
            <a:pPr algn="just" rtl="1"/>
            <a:r>
              <a:rPr lang="fa-IR" sz="2800" dirty="0">
                <a:cs typeface="B Nazanin"/>
              </a:rPr>
              <a:t>هر نقشه بايد دارای يک راهنما باشد. راهنمای نقشه نشان </a:t>
            </a:r>
            <a:r>
              <a:rPr lang="fa-IR" sz="2800" dirty="0" smtClean="0">
                <a:cs typeface="B Nazanin"/>
              </a:rPr>
              <a:t>می دهد </a:t>
            </a:r>
            <a:r>
              <a:rPr lang="fa-IR" sz="2800" dirty="0">
                <a:cs typeface="B Nazanin"/>
              </a:rPr>
              <a:t>که علائم نقشه، رنگها و علائم اختصاری به چه منظور استفاده </a:t>
            </a:r>
            <a:r>
              <a:rPr lang="fa-IR" sz="2800" dirty="0" smtClean="0">
                <a:cs typeface="B Nazanin"/>
              </a:rPr>
              <a:t>شده اند.</a:t>
            </a:r>
          </a:p>
          <a:p>
            <a:pPr marL="0" indent="0" algn="just" rtl="1">
              <a:buNone/>
            </a:pPr>
            <a:endParaRPr lang="fa-IR" sz="2800" dirty="0" smtClean="0">
              <a:cs typeface="B Nazanin"/>
            </a:endParaRPr>
          </a:p>
          <a:p>
            <a:pPr marL="0" indent="0" algn="just" rtl="1">
              <a:buNone/>
            </a:pPr>
            <a:r>
              <a:rPr lang="fa-IR" sz="2800" dirty="0" smtClean="0">
                <a:cs typeface="B Nazanin"/>
              </a:rPr>
              <a:t>مسیر </a:t>
            </a:r>
            <a:r>
              <a:rPr lang="fa-IR" sz="2800" dirty="0">
                <a:cs typeface="B Nazanin"/>
              </a:rPr>
              <a:t>راه آهن</a:t>
            </a:r>
          </a:p>
          <a:p>
            <a:pPr marL="0" indent="0" algn="just" rtl="1">
              <a:buNone/>
            </a:pPr>
            <a:endParaRPr lang="fa-IR" sz="2800" dirty="0" smtClean="0">
              <a:cs typeface="B Nazanin"/>
            </a:endParaRPr>
          </a:p>
          <a:p>
            <a:pPr marL="0" indent="0" algn="just" rtl="1">
              <a:buNone/>
            </a:pPr>
            <a:r>
              <a:rPr lang="fa-IR" sz="2800" dirty="0" smtClean="0">
                <a:cs typeface="B Nazanin"/>
              </a:rPr>
              <a:t>  رودخانه</a:t>
            </a:r>
          </a:p>
          <a:p>
            <a:pPr marL="0" indent="0" algn="just" rtl="1">
              <a:buNone/>
            </a:pPr>
            <a:endParaRPr lang="fa-IR" sz="2800" dirty="0" smtClean="0">
              <a:cs typeface="B Nazanin"/>
            </a:endParaRPr>
          </a:p>
          <a:p>
            <a:pPr marL="0" indent="0" algn="just" rtl="1">
              <a:buNone/>
            </a:pPr>
            <a:r>
              <a:rPr lang="fa-IR" sz="2800" dirty="0" smtClean="0">
                <a:cs typeface="B Nazanin"/>
              </a:rPr>
              <a:t>برکه و دریاچه </a:t>
            </a:r>
          </a:p>
          <a:p>
            <a:pPr algn="just" rtl="1"/>
            <a:endParaRPr lang="fa-IR" sz="2800" dirty="0">
              <a:cs typeface="B Nazanin"/>
            </a:endParaRPr>
          </a:p>
          <a:p>
            <a:pPr marL="0" indent="0" algn="just" rtl="1">
              <a:buNone/>
            </a:pPr>
            <a:r>
              <a:rPr lang="fa-IR" sz="2800" dirty="0" smtClean="0">
                <a:cs typeface="B Nazanin"/>
              </a:rPr>
              <a:t>  جاده </a:t>
            </a:r>
            <a:r>
              <a:rPr lang="fa-IR" sz="2800" dirty="0">
                <a:cs typeface="B Nazanin"/>
              </a:rPr>
              <a:t>ها</a:t>
            </a:r>
            <a:endParaRPr lang="en-US" sz="2800" dirty="0">
              <a:cs typeface="B Nazanin"/>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128" y="2778500"/>
            <a:ext cx="828675" cy="724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8548" y="3792981"/>
            <a:ext cx="985837" cy="791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7309" y="4853687"/>
            <a:ext cx="1166812" cy="68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8690" y="6019800"/>
            <a:ext cx="955431"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57727560"/>
      </p:ext>
    </p:extLst>
  </p:cSld>
  <p:clrMapOvr>
    <a:masterClrMapping/>
  </p:clrMapOvr>
  <mc:AlternateContent xmlns:mc="http://schemas.openxmlformats.org/markup-compatibility/2006" xmlns:p14="http://schemas.microsoft.com/office/powerpoint/2010/main">
    <mc:Choice Requires="p14">
      <p:transition spd="slow" p14:dur="2000" advTm="23098"/>
    </mc:Choice>
    <mc:Fallback xmlns="">
      <p:transition spd="slow" advTm="2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219200"/>
            <a:ext cx="8229600" cy="5181600"/>
          </a:xfrm>
          <a:prstGeom prst="rect">
            <a:avLst/>
          </a:prstGeom>
          <a:ln/>
        </p:spPr>
        <p:style>
          <a:lnRef idx="2">
            <a:schemeClr val="dk1">
              <a:shade val="50000"/>
            </a:schemeClr>
          </a:lnRef>
          <a:fillRef idx="1">
            <a:schemeClr val="dk1"/>
          </a:fillRef>
          <a:effectRef idx="0">
            <a:schemeClr val="dk1"/>
          </a:effectRef>
          <a:fontRef idx="minor">
            <a:schemeClr val="lt1"/>
          </a:fontRef>
        </p:style>
      </p:pic>
      <p:sp>
        <p:nvSpPr>
          <p:cNvPr id="2" name="Rectangle 1"/>
          <p:cNvSpPr/>
          <p:nvPr/>
        </p:nvSpPr>
        <p:spPr>
          <a:xfrm>
            <a:off x="914400" y="457200"/>
            <a:ext cx="7467600" cy="523220"/>
          </a:xfrm>
          <a:prstGeom prst="rect">
            <a:avLst/>
          </a:prstGeom>
        </p:spPr>
        <p:txBody>
          <a:bodyPr wrap="square">
            <a:spAutoFit/>
          </a:bodyPr>
          <a:lstStyle/>
          <a:p>
            <a:pPr algn="ctr"/>
            <a:r>
              <a:rPr lang="fa-IR" sz="2800" b="1" dirty="0">
                <a:solidFill>
                  <a:srgbClr val="FF0000"/>
                </a:solidFill>
                <a:cs typeface="B Yagut" pitchFamily="2" charset="-78"/>
              </a:rPr>
              <a:t>علائم اختصاری </a:t>
            </a:r>
            <a:r>
              <a:rPr lang="fa-IR" sz="2800" b="1" dirty="0" smtClean="0">
                <a:solidFill>
                  <a:srgbClr val="FF0000"/>
                </a:solidFill>
                <a:cs typeface="B Yagut" pitchFamily="2" charset="-78"/>
              </a:rPr>
              <a:t>نقشه</a:t>
            </a:r>
            <a:endParaRPr lang="en-US" sz="2800" b="1" dirty="0">
              <a:solidFill>
                <a:schemeClr val="accent1">
                  <a:lumMod val="75000"/>
                </a:schemeClr>
              </a:solidFill>
              <a:cs typeface="B Yagut"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84106602"/>
      </p:ext>
    </p:extLst>
  </p:cSld>
  <p:clrMapOvr>
    <a:masterClrMapping/>
  </p:clrMapOvr>
  <mc:AlternateContent xmlns:mc="http://schemas.openxmlformats.org/markup-compatibility/2006" xmlns:p14="http://schemas.microsoft.com/office/powerpoint/2010/main">
    <mc:Choice Requires="p14">
      <p:transition spd="slow" p14:dur="2000" advTm="12639"/>
    </mc:Choice>
    <mc:Fallback xmlns="">
      <p:transition spd="slow" advTm="12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fa-IR" sz="4000" b="1" dirty="0" smtClean="0">
                <a:solidFill>
                  <a:srgbClr val="FF0000"/>
                </a:solidFill>
                <a:cs typeface="B Yagut" panose="00000400000000000000" pitchFamily="2" charset="-78"/>
              </a:rPr>
              <a:t>تکمیل فرم آبادی </a:t>
            </a:r>
            <a:endParaRPr lang="en-US" sz="4000" b="1" dirty="0">
              <a:solidFill>
                <a:srgbClr val="FF0000"/>
              </a:solidFill>
              <a:cs typeface="B Yagut" panose="00000400000000000000" pitchFamily="2" charset="-78"/>
            </a:endParaRPr>
          </a:p>
        </p:txBody>
      </p:sp>
      <p:sp>
        <p:nvSpPr>
          <p:cNvPr id="3" name="Content Placeholder 2"/>
          <p:cNvSpPr>
            <a:spLocks noGrp="1"/>
          </p:cNvSpPr>
          <p:nvPr>
            <p:ph idx="1"/>
          </p:nvPr>
        </p:nvSpPr>
        <p:spPr/>
        <p:txBody>
          <a:bodyPr>
            <a:normAutofit/>
          </a:bodyPr>
          <a:lstStyle/>
          <a:p>
            <a:pPr algn="just" rtl="1"/>
            <a:r>
              <a:rPr lang="fa-IR" sz="2800" dirty="0">
                <a:cs typeface="B Yagut" panose="00000400000000000000" pitchFamily="2" charset="-78"/>
              </a:rPr>
              <a:t>هدف از تکمیل این فرم جمع آوری اطلاعات عمومی مربوط به روستاهایی است که تحت پوشش خانه بهداشت قرار دارند. (روستای اصلی، قمر و سیاری</a:t>
            </a:r>
            <a:r>
              <a:rPr lang="fa-IR" sz="2800" dirty="0" smtClean="0">
                <a:cs typeface="B Yagut" panose="00000400000000000000" pitchFamily="2" charset="-78"/>
              </a:rPr>
              <a:t>)</a:t>
            </a:r>
          </a:p>
          <a:p>
            <a:pPr algn="just" rtl="1"/>
            <a:endParaRPr lang="fa-IR" sz="2800" dirty="0" smtClean="0">
              <a:cs typeface="B Yagut" panose="00000400000000000000" pitchFamily="2" charset="-78"/>
            </a:endParaRPr>
          </a:p>
          <a:p>
            <a:pPr algn="just" rtl="1"/>
            <a:r>
              <a:rPr lang="fa-IR" sz="2800" dirty="0">
                <a:cs typeface="B Yagut" panose="00000400000000000000" pitchFamily="2" charset="-78"/>
              </a:rPr>
              <a:t>تکمیل این فرم باید بلافاصله پس از شروع به کار خانه بهداشت صورت گیرد، تصحیح اطلاعات این فرم در طول زمان ضروری است</a:t>
            </a:r>
            <a:r>
              <a:rPr lang="fa-IR" sz="2800" dirty="0" smtClean="0">
                <a:cs typeface="B Yagut" panose="00000400000000000000" pitchFamily="2" charset="-78"/>
              </a:rPr>
              <a:t>.</a:t>
            </a:r>
          </a:p>
          <a:p>
            <a:pPr algn="just" rtl="1"/>
            <a:r>
              <a:rPr lang="fa-IR" sz="2800" dirty="0">
                <a:cs typeface="B Yagut" panose="00000400000000000000" pitchFamily="2" charset="-78"/>
              </a:rPr>
              <a:t>این فرم به مسئولین نیز جهت برنامه ریزی </a:t>
            </a:r>
            <a:r>
              <a:rPr lang="fa-IR" sz="2800" dirty="0" smtClean="0">
                <a:cs typeface="B Yagut" panose="00000400000000000000" pitchFamily="2" charset="-78"/>
              </a:rPr>
              <a:t>های مختلف </a:t>
            </a:r>
            <a:r>
              <a:rPr lang="fa-IR" sz="2800" dirty="0">
                <a:cs typeface="B Yagut" panose="00000400000000000000" pitchFamily="2" charset="-78"/>
              </a:rPr>
              <a:t>کمک می کند.</a:t>
            </a:r>
            <a:endParaRPr lang="en-US" sz="2800" dirty="0">
              <a:cs typeface="B Yagut" panose="00000400000000000000" pitchFamily="2" charset="-78"/>
            </a:endParaRPr>
          </a:p>
          <a:p>
            <a:pPr algn="just" rtl="1"/>
            <a:endParaRPr lang="en-US" sz="2800" dirty="0">
              <a:cs typeface="B Yagut" panose="00000400000000000000" pitchFamily="2" charset="-78"/>
            </a:endParaRPr>
          </a:p>
          <a:p>
            <a:pPr algn="just" rtl="1"/>
            <a:endParaRPr lang="en-US" sz="28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3351181"/>
      </p:ext>
    </p:extLst>
  </p:cSld>
  <p:clrMapOvr>
    <a:masterClrMapping/>
  </p:clrMapOvr>
  <mc:AlternateContent xmlns:mc="http://schemas.openxmlformats.org/markup-compatibility/2006" xmlns:p14="http://schemas.microsoft.com/office/powerpoint/2010/main">
    <mc:Choice Requires="p14">
      <p:transition spd="slow" p14:dur="2000" advTm="41227"/>
    </mc:Choice>
    <mc:Fallback xmlns="">
      <p:transition spd="slow" advTm="41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b="1" dirty="0">
                <a:solidFill>
                  <a:srgbClr val="FF0000"/>
                </a:solidFill>
                <a:cs typeface="B Yagut" panose="00000400000000000000" pitchFamily="2" charset="-78"/>
              </a:rPr>
              <a:t>تکمیل فرم آبادی</a:t>
            </a:r>
            <a:r>
              <a:rPr lang="fa-IR" sz="4000" dirty="0">
                <a:solidFill>
                  <a:srgbClr val="FF0000"/>
                </a:solidFill>
                <a:cs typeface="B Yagut" panose="00000400000000000000" pitchFamily="2" charset="-78"/>
              </a:rPr>
              <a:t> </a:t>
            </a:r>
            <a:endParaRPr lang="en-US" dirty="0"/>
          </a:p>
        </p:txBody>
      </p:sp>
      <p:sp>
        <p:nvSpPr>
          <p:cNvPr id="6" name="Content Placeholder 5"/>
          <p:cNvSpPr>
            <a:spLocks noGrp="1"/>
          </p:cNvSpPr>
          <p:nvPr>
            <p:ph sz="quarter" idx="4"/>
          </p:nvPr>
        </p:nvSpPr>
        <p:spPr>
          <a:xfrm>
            <a:off x="4645025" y="1600200"/>
            <a:ext cx="4041775" cy="4525963"/>
          </a:xfrm>
        </p:spPr>
        <p:txBody>
          <a:bodyPr>
            <a:normAutofit fontScale="85000" lnSpcReduction="10000"/>
          </a:bodyPr>
          <a:lstStyle/>
          <a:p>
            <a:pPr algn="just" rtl="1"/>
            <a:r>
              <a:rPr lang="fa-IR" sz="2800" dirty="0">
                <a:cs typeface="B Yagut" panose="00000400000000000000" pitchFamily="2" charset="-78"/>
              </a:rPr>
              <a:t>موقعیت طبیعی و وضعیت آب و هوایی را در قسمت خواسته شده (قسمت 4) تکمیل نمایید، در مورد میزان بارندگی، دمای هوا و رطوبت قسمتی را علامت بزنید که آبادی یا روستا در بین مردم به همان صورت شناخته می شود</a:t>
            </a:r>
            <a:r>
              <a:rPr lang="fa-IR" sz="2800" dirty="0" smtClean="0">
                <a:cs typeface="B Yagut" panose="00000400000000000000" pitchFamily="2" charset="-78"/>
              </a:rPr>
              <a:t>.</a:t>
            </a:r>
          </a:p>
          <a:p>
            <a:pPr algn="just" rtl="1"/>
            <a:r>
              <a:rPr lang="fa-IR" sz="2800" dirty="0">
                <a:cs typeface="B Yagut" panose="00000400000000000000" pitchFamily="2" charset="-78"/>
              </a:rPr>
              <a:t>در قسمت های بعدی (5، 6، 7، 8، 9، 10) اطلاعات خواسته شده را وارد نمایید. لازم به ذکر است که اطلاعات مربوط به تعداد محصلین باید در ماه مهر پس از بازگشایی مدارس اصلاح </a:t>
            </a:r>
            <a:r>
              <a:rPr lang="fa-IR" sz="2800" dirty="0" smtClean="0">
                <a:cs typeface="B Yagut" panose="00000400000000000000" pitchFamily="2" charset="-78"/>
              </a:rPr>
              <a:t>شود.</a:t>
            </a:r>
            <a:endParaRPr lang="en-US" sz="2800" dirty="0">
              <a:cs typeface="B Yagut" panose="00000400000000000000" pitchFamily="2" charset="-78"/>
            </a:endParaRPr>
          </a:p>
          <a:p>
            <a:pPr algn="r"/>
            <a:endParaRPr lang="en-US" dirty="0">
              <a:cs typeface="B Yagut" panose="00000400000000000000" pitchFamily="2" charset="-78"/>
            </a:endParaRPr>
          </a:p>
        </p:txBody>
      </p:sp>
      <p:pic>
        <p:nvPicPr>
          <p:cNvPr id="3074"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09600" y="1454017"/>
            <a:ext cx="3657600" cy="4672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73674284"/>
      </p:ext>
    </p:extLst>
  </p:cSld>
  <p:clrMapOvr>
    <a:masterClrMapping/>
  </p:clrMapOvr>
  <mc:AlternateContent xmlns:mc="http://schemas.openxmlformats.org/markup-compatibility/2006" xmlns:p14="http://schemas.microsoft.com/office/powerpoint/2010/main">
    <mc:Choice Requires="p14">
      <p:transition spd="slow" p14:dur="2000" advTm="56245"/>
    </mc:Choice>
    <mc:Fallback xmlns="">
      <p:transition spd="slow" advTm="56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b="1" dirty="0">
                <a:solidFill>
                  <a:srgbClr val="FF0000"/>
                </a:solidFill>
                <a:cs typeface="B Yagut" panose="00000400000000000000" pitchFamily="2" charset="-78"/>
              </a:rPr>
              <a:t>تکمیل فرم آبادی </a:t>
            </a:r>
            <a:endParaRPr lang="en-US" b="1" dirty="0">
              <a:solidFill>
                <a:srgbClr val="FF0000"/>
              </a:solidFill>
            </a:endParaRPr>
          </a:p>
        </p:txBody>
      </p:sp>
      <p:sp>
        <p:nvSpPr>
          <p:cNvPr id="6" name="Content Placeholder 5"/>
          <p:cNvSpPr>
            <a:spLocks noGrp="1"/>
          </p:cNvSpPr>
          <p:nvPr>
            <p:ph sz="quarter" idx="4"/>
          </p:nvPr>
        </p:nvSpPr>
        <p:spPr>
          <a:xfrm>
            <a:off x="4343401" y="1524000"/>
            <a:ext cx="4343399" cy="4602163"/>
          </a:xfrm>
        </p:spPr>
        <p:txBody>
          <a:bodyPr>
            <a:normAutofit lnSpcReduction="10000"/>
          </a:bodyPr>
          <a:lstStyle/>
          <a:p>
            <a:pPr algn="just" rtl="1"/>
            <a:r>
              <a:rPr lang="fa-IR" sz="2800" dirty="0">
                <a:cs typeface="B Yagut" panose="00000400000000000000" pitchFamily="2" charset="-78"/>
              </a:rPr>
              <a:t>در قسمت 11</a:t>
            </a:r>
            <a:r>
              <a:rPr lang="fa-IR" dirty="0" smtClean="0">
                <a:solidFill>
                  <a:srgbClr val="FF0000"/>
                </a:solidFill>
                <a:cs typeface="B Yagut" panose="00000400000000000000" pitchFamily="2" charset="-78"/>
              </a:rPr>
              <a:t> </a:t>
            </a:r>
            <a:r>
              <a:rPr lang="fa-IR" sz="2600" dirty="0">
                <a:cs typeface="B Yagut" panose="00000400000000000000" pitchFamily="2" charset="-78"/>
              </a:rPr>
              <a:t>وضعیت واحدهای غیر دولتی و افراد خصوصی ارائه کننده خدمات بهداشتی درمانی و واحدهای دولتی ارائه خدمات بهداشتی و </a:t>
            </a:r>
            <a:r>
              <a:rPr lang="fa-IR" sz="2600" dirty="0" smtClean="0">
                <a:cs typeface="B Yagut" panose="00000400000000000000" pitchFamily="2" charset="-78"/>
              </a:rPr>
              <a:t>درمانی که </a:t>
            </a:r>
            <a:r>
              <a:rPr lang="fa-IR" sz="2600" dirty="0">
                <a:cs typeface="B Yagut" panose="00000400000000000000" pitchFamily="2" charset="-78"/>
              </a:rPr>
              <a:t>تحت پوشش مرکز بهداشت شهرستان نیستند</a:t>
            </a:r>
            <a:r>
              <a:rPr lang="fa-IR" sz="2600" dirty="0" smtClean="0">
                <a:cs typeface="B Yagut" panose="00000400000000000000" pitchFamily="2" charset="-78"/>
              </a:rPr>
              <a:t>، </a:t>
            </a:r>
            <a:r>
              <a:rPr lang="fa-IR" sz="2000" dirty="0" smtClean="0">
                <a:cs typeface="B Yagut" panose="00000400000000000000" pitchFamily="2" charset="-78"/>
              </a:rPr>
              <a:t>(</a:t>
            </a:r>
            <a:r>
              <a:rPr lang="fa-IR" dirty="0">
                <a:cs typeface="B Yagut" panose="00000400000000000000" pitchFamily="2" charset="-78"/>
              </a:rPr>
              <a:t>نظیر </a:t>
            </a:r>
            <a:r>
              <a:rPr lang="fa-IR" dirty="0" smtClean="0">
                <a:cs typeface="B Yagut" panose="00000400000000000000" pitchFamily="2" charset="-78"/>
              </a:rPr>
              <a:t>واحدهای تحت </a:t>
            </a:r>
            <a:r>
              <a:rPr lang="fa-IR" dirty="0">
                <a:cs typeface="B Yagut" panose="00000400000000000000" pitchFamily="2" charset="-78"/>
              </a:rPr>
              <a:t>پوشش </a:t>
            </a:r>
            <a:r>
              <a:rPr lang="fa-IR" dirty="0" smtClean="0">
                <a:cs typeface="B Yagut" panose="00000400000000000000" pitchFamily="2" charset="-78"/>
              </a:rPr>
              <a:t>تامین اجتماعی، ،سازمان </a:t>
            </a:r>
            <a:r>
              <a:rPr lang="fa-IR" dirty="0">
                <a:cs typeface="B Yagut" panose="00000400000000000000" pitchFamily="2" charset="-78"/>
              </a:rPr>
              <a:t>بهزیستی، وزارت نفت و...)</a:t>
            </a:r>
            <a:r>
              <a:rPr lang="fa-IR" sz="2000" dirty="0">
                <a:cs typeface="B Yagut" panose="00000400000000000000" pitchFamily="2" charset="-78"/>
              </a:rPr>
              <a:t> </a:t>
            </a:r>
            <a:r>
              <a:rPr lang="fa-IR" dirty="0">
                <a:cs typeface="B Yagut" panose="00000400000000000000" pitchFamily="2" charset="-78"/>
              </a:rPr>
              <a:t>را ذکر نمایید.</a:t>
            </a:r>
            <a:endParaRPr lang="en-US" dirty="0">
              <a:cs typeface="B Yagut" panose="00000400000000000000" pitchFamily="2" charset="-78"/>
            </a:endParaRPr>
          </a:p>
          <a:p>
            <a:pPr algn="just" rtl="1"/>
            <a:r>
              <a:rPr lang="fa-IR" sz="2800" dirty="0" smtClean="0">
                <a:cs typeface="B Yagut" panose="00000400000000000000" pitchFamily="2" charset="-78"/>
              </a:rPr>
              <a:t>در قسمت13 </a:t>
            </a:r>
            <a:r>
              <a:rPr lang="fa-IR" dirty="0">
                <a:cs typeface="B Yagut" panose="00000400000000000000" pitchFamily="2" charset="-78"/>
              </a:rPr>
              <a:t>سعی کنید فعالیت های اقتصادی روستا </a:t>
            </a:r>
            <a:r>
              <a:rPr lang="fa-IR" dirty="0" smtClean="0">
                <a:cs typeface="B Yagut" panose="00000400000000000000" pitchFamily="2" charset="-78"/>
              </a:rPr>
              <a:t>رابا </a:t>
            </a:r>
            <a:r>
              <a:rPr lang="fa-IR" dirty="0">
                <a:cs typeface="B Yagut" panose="00000400000000000000" pitchFamily="2" charset="-78"/>
              </a:rPr>
              <a:t>توجه به اولویت و اهمیت مسئله توضیح دهید.</a:t>
            </a:r>
            <a:endParaRPr lang="en-US" dirty="0">
              <a:cs typeface="B Yagut" panose="00000400000000000000" pitchFamily="2" charset="-78"/>
            </a:endParaRPr>
          </a:p>
          <a:p>
            <a:pPr algn="r" rtl="1"/>
            <a:endParaRPr lang="en-US" dirty="0"/>
          </a:p>
        </p:txBody>
      </p:sp>
      <p:pic>
        <p:nvPicPr>
          <p:cNvPr id="4098"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97944" y="1493837"/>
            <a:ext cx="3452315" cy="460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11797345"/>
      </p:ext>
    </p:extLst>
  </p:cSld>
  <p:clrMapOvr>
    <a:masterClrMapping/>
  </p:clrMapOvr>
  <mc:AlternateContent xmlns:mc="http://schemas.openxmlformats.org/markup-compatibility/2006" xmlns:p14="http://schemas.microsoft.com/office/powerpoint/2010/main">
    <mc:Choice Requires="p14">
      <p:transition spd="slow" p14:dur="2000" advTm="59075"/>
    </mc:Choice>
    <mc:Fallback xmlns="">
      <p:transition spd="slow" advTm="59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0000"/>
                </a:solidFill>
                <a:cs typeface="B Yagut" panose="00000400000000000000" pitchFamily="2" charset="-78"/>
              </a:rPr>
              <a:t>اطلاعات فرم آبادی در سامانه سیب </a:t>
            </a:r>
            <a:endParaRPr lang="en-US" dirty="0">
              <a:solidFill>
                <a:srgbClr val="FF0000"/>
              </a:solidFill>
              <a:cs typeface="B Yagut" panose="00000400000000000000" pitchFamily="2" charset="-78"/>
            </a:endParaRPr>
          </a:p>
        </p:txBody>
      </p:sp>
      <p:sp>
        <p:nvSpPr>
          <p:cNvPr id="6" name="Content Placeholder 5"/>
          <p:cNvSpPr>
            <a:spLocks noGrp="1"/>
          </p:cNvSpPr>
          <p:nvPr>
            <p:ph sz="quarter" idx="4"/>
          </p:nvPr>
        </p:nvSpPr>
        <p:spPr>
          <a:xfrm>
            <a:off x="4645025" y="1676400"/>
            <a:ext cx="4041775" cy="4449763"/>
          </a:xfrm>
        </p:spPr>
        <p:txBody>
          <a:bodyPr>
            <a:noAutofit/>
          </a:bodyPr>
          <a:lstStyle/>
          <a:p>
            <a:pPr algn="just" rtl="1"/>
            <a:r>
              <a:rPr lang="fa-IR" dirty="0" smtClean="0">
                <a:cs typeface="B Yagut" panose="00000400000000000000" pitchFamily="2" charset="-78"/>
              </a:rPr>
              <a:t>با استقرار سامانه سیب اطلاعات فرم آبادی در قسمت ساختار واحد های بهداشتی به طور دقیق ثبت شده است و ویرایش آن سالیانه با گزارش بهورزان توسط مسئولین گسترش صورت می گیرد.</a:t>
            </a:r>
          </a:p>
          <a:p>
            <a:pPr algn="just" rtl="1"/>
            <a:r>
              <a:rPr lang="fa-IR" dirty="0" smtClean="0">
                <a:cs typeface="B Yagut" panose="00000400000000000000" pitchFamily="2" charset="-78"/>
              </a:rPr>
              <a:t> دسترسی به اطلاعات ساختار فعلا در اختیار مسئولین گسترش می باشد.</a:t>
            </a:r>
            <a:endParaRPr lang="en-US" dirty="0">
              <a:cs typeface="B Yagut" panose="00000400000000000000" pitchFamily="2" charset="-78"/>
            </a:endParaRPr>
          </a:p>
        </p:txBody>
      </p:sp>
      <p:pic>
        <p:nvPicPr>
          <p:cNvPr id="11" name="Content Placeholder 10"/>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57200" y="1905001"/>
            <a:ext cx="3657600" cy="4038599"/>
          </a:xfr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765919"/>
      </p:ext>
    </p:extLst>
  </p:cSld>
  <p:clrMapOvr>
    <a:masterClrMapping/>
  </p:clrMapOvr>
  <mc:AlternateContent xmlns:mc="http://schemas.openxmlformats.org/markup-compatibility/2006" xmlns:p14="http://schemas.microsoft.com/office/powerpoint/2010/main">
    <mc:Choice Requires="p14">
      <p:transition spd="slow" p14:dur="2000" advTm="22230"/>
    </mc:Choice>
    <mc:Fallback xmlns="">
      <p:transition spd="slow" advTm="22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sz="4000" b="1" dirty="0" smtClean="0">
                <a:solidFill>
                  <a:srgbClr val="FF0000"/>
                </a:solidFill>
                <a:cs typeface="B Yagut" panose="00000400000000000000" pitchFamily="2" charset="-78"/>
              </a:rPr>
              <a:t> اهداف آموزشی</a:t>
            </a:r>
            <a:endParaRPr lang="en-US" sz="4000" b="1" dirty="0">
              <a:solidFill>
                <a:srgbClr val="FF0000"/>
              </a:solidFill>
              <a:cs typeface="B Yagut" panose="00000400000000000000" pitchFamily="2" charset="-78"/>
            </a:endParaRPr>
          </a:p>
        </p:txBody>
      </p:sp>
      <p:sp>
        <p:nvSpPr>
          <p:cNvPr id="8" name="Content Placeholder 7"/>
          <p:cNvSpPr>
            <a:spLocks noGrp="1"/>
          </p:cNvSpPr>
          <p:nvPr>
            <p:ph idx="1"/>
          </p:nvPr>
        </p:nvSpPr>
        <p:spPr>
          <a:xfrm>
            <a:off x="228600" y="1600200"/>
            <a:ext cx="8458200" cy="5105400"/>
          </a:xfrm>
        </p:spPr>
        <p:txBody>
          <a:bodyPr>
            <a:normAutofit fontScale="92500" lnSpcReduction="20000"/>
          </a:bodyPr>
          <a:lstStyle/>
          <a:p>
            <a:pPr marL="0" indent="0" algn="r" rtl="1">
              <a:buNone/>
            </a:pPr>
            <a:r>
              <a:rPr lang="fa-IR" b="1" dirty="0" smtClean="0">
                <a:solidFill>
                  <a:schemeClr val="accent1">
                    <a:lumMod val="75000"/>
                  </a:schemeClr>
                </a:solidFill>
                <a:cs typeface="B Yagut" panose="00000400000000000000" pitchFamily="2" charset="-78"/>
              </a:rPr>
              <a:t>انتظار می‌رود فراگیر پس از مطالعه این درس بتواند:</a:t>
            </a:r>
          </a:p>
          <a:p>
            <a:pPr marL="0" indent="0" algn="r" rtl="1">
              <a:buNone/>
            </a:pPr>
            <a:endParaRPr lang="en-US" b="1" dirty="0" smtClean="0">
              <a:solidFill>
                <a:schemeClr val="accent1">
                  <a:lumMod val="75000"/>
                </a:schemeClr>
              </a:solidFill>
              <a:cs typeface="B Yagut" panose="00000400000000000000" pitchFamily="2" charset="-78"/>
            </a:endParaRPr>
          </a:p>
          <a:p>
            <a:pPr marL="514350" indent="-514350" algn="just" rtl="1">
              <a:buFont typeface="+mj-lt"/>
              <a:buAutoNum type="arabicPeriod"/>
            </a:pPr>
            <a:r>
              <a:rPr lang="fa-IR" sz="3000" dirty="0" smtClean="0">
                <a:cs typeface="B Yagut" panose="00000400000000000000" pitchFamily="2" charset="-78"/>
              </a:rPr>
              <a:t>مفهوم کروکی و نقشه را </a:t>
            </a:r>
            <a:r>
              <a:rPr lang="fa-IR" sz="3000" dirty="0">
                <a:cs typeface="B Yagut" panose="00000400000000000000" pitchFamily="2" charset="-78"/>
              </a:rPr>
              <a:t>توضیح دهد.</a:t>
            </a:r>
            <a:endParaRPr lang="en-US" sz="3000" dirty="0">
              <a:cs typeface="B Yagut" panose="00000400000000000000" pitchFamily="2" charset="-78"/>
            </a:endParaRPr>
          </a:p>
          <a:p>
            <a:pPr marL="514350" indent="-514350" algn="r" rtl="1">
              <a:buFont typeface="+mj-lt"/>
              <a:buAutoNum type="arabicPeriod"/>
            </a:pPr>
            <a:r>
              <a:rPr lang="fa-IR" sz="3000" dirty="0" smtClean="0">
                <a:cs typeface="B Yagut" panose="00000400000000000000" pitchFamily="2" charset="-78"/>
              </a:rPr>
              <a:t>مفهوم اصطلاحات واختصارات بکار رفته در تهیه نقشه و کروکی را بیان کند.</a:t>
            </a:r>
          </a:p>
          <a:p>
            <a:pPr marL="514350" indent="-514350" algn="just" rtl="1">
              <a:buFont typeface="+mj-lt"/>
              <a:buAutoNum type="arabicPeriod"/>
            </a:pPr>
            <a:r>
              <a:rPr lang="fa-IR" sz="3000" dirty="0" smtClean="0">
                <a:cs typeface="B Yagut" panose="00000400000000000000" pitchFamily="2" charset="-78"/>
              </a:rPr>
              <a:t>انواع مقیاس و نحوه محاسبه آن را برای تهیه نقشه و کروکی بکار ببندد.</a:t>
            </a:r>
            <a:endParaRPr lang="fa-IR" sz="3000" dirty="0">
              <a:cs typeface="B Yagut" panose="00000400000000000000" pitchFamily="2" charset="-78"/>
            </a:endParaRPr>
          </a:p>
          <a:p>
            <a:pPr marL="514350" indent="-514350" algn="just" rtl="1">
              <a:buFont typeface="+mj-lt"/>
              <a:buAutoNum type="arabicPeriod"/>
            </a:pPr>
            <a:r>
              <a:rPr lang="fa-IR" sz="3000" dirty="0" smtClean="0">
                <a:cs typeface="B Yagut" panose="00000400000000000000" pitchFamily="2" charset="-78"/>
              </a:rPr>
              <a:t>روش صحیح ترسیم کروکی و نقشه را توضیح دهد.</a:t>
            </a:r>
          </a:p>
          <a:p>
            <a:pPr marL="514350" indent="-514350" algn="just" rtl="1">
              <a:buFont typeface="+mj-lt"/>
              <a:buAutoNum type="arabicPeriod"/>
            </a:pPr>
            <a:r>
              <a:rPr lang="fa-IR" sz="3000" dirty="0" smtClean="0">
                <a:cs typeface="B Yagut" panose="00000400000000000000" pitchFamily="2" charset="-78"/>
              </a:rPr>
              <a:t>کروکی و نقشه روستا را بطور صحیح رسم نماید.</a:t>
            </a:r>
          </a:p>
          <a:p>
            <a:pPr marL="514350" indent="-514350" algn="just" rtl="1">
              <a:buFont typeface="+mj-lt"/>
              <a:buAutoNum type="arabicPeriod"/>
            </a:pPr>
            <a:r>
              <a:rPr lang="fa-IR" sz="3000" dirty="0" smtClean="0">
                <a:cs typeface="B Yagut" panose="00000400000000000000" pitchFamily="2" charset="-78"/>
              </a:rPr>
              <a:t>فرم آبادی را شرح داده و نحوه تکمیل آن را توضیح دهد. </a:t>
            </a:r>
          </a:p>
          <a:p>
            <a:pPr marL="514350" indent="-514350" algn="just" rtl="1">
              <a:buFont typeface="+mj-lt"/>
              <a:buAutoNum type="arabicPeriod"/>
            </a:pPr>
            <a:r>
              <a:rPr lang="fa-IR" sz="3000" dirty="0" smtClean="0">
                <a:cs typeface="B Yagut" panose="00000400000000000000" pitchFamily="2" charset="-78"/>
              </a:rPr>
              <a:t>نحوه ثبت و استخراج فرم آبادی را در سامانه سیب عملا نشان دهد. </a:t>
            </a:r>
          </a:p>
          <a:p>
            <a:pPr marL="514350" indent="-514350" algn="r" rtl="1">
              <a:buFont typeface="+mj-lt"/>
              <a:buAutoNum type="arabicPeriod"/>
            </a:pPr>
            <a:endParaRPr lang="fa-IR" dirty="0" smtClean="0">
              <a:cs typeface="B Yagut" panose="00000400000000000000" pitchFamily="2" charset="-78"/>
            </a:endParaRPr>
          </a:p>
          <a:p>
            <a:pPr marL="0" indent="0" algn="r" rtl="1">
              <a:buNone/>
            </a:pPr>
            <a:endParaRPr lang="fa-IR" dirty="0" smtClean="0">
              <a:cs typeface="B Yagut" panose="00000400000000000000" pitchFamily="2" charset="-78"/>
            </a:endParaRPr>
          </a:p>
          <a:p>
            <a:pPr marL="0" indent="0" algn="r" rtl="1">
              <a:buNone/>
            </a:pPr>
            <a:endParaRPr lang="en-US" dirty="0">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6503247"/>
      </p:ext>
    </p:extLst>
  </p:cSld>
  <p:clrMapOvr>
    <a:masterClrMapping/>
  </p:clrMapOvr>
  <mc:AlternateContent xmlns:mc="http://schemas.openxmlformats.org/markup-compatibility/2006" xmlns:p14="http://schemas.microsoft.com/office/powerpoint/2010/main">
    <mc:Choice Requires="p14">
      <p:transition spd="slow" p14:dur="2000" advTm="36612"/>
    </mc:Choice>
    <mc:Fallback xmlns="">
      <p:transition spd="slow" advTm="36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1">
              <a:lnSpc>
                <a:spcPct val="115000"/>
              </a:lnSpc>
              <a:spcBef>
                <a:spcPts val="1200"/>
              </a:spcBef>
              <a:spcAft>
                <a:spcPts val="300"/>
              </a:spcAft>
            </a:pPr>
            <a:r>
              <a:rPr lang="fa-IR" sz="3600" b="1" i="1" dirty="0">
                <a:latin typeface="Cambria"/>
                <a:ea typeface="Times New Roman"/>
                <a:cs typeface="B Yagut" panose="00000400000000000000" pitchFamily="2" charset="-78"/>
              </a:rPr>
              <a:t/>
            </a:r>
            <a:br>
              <a:rPr lang="fa-IR" sz="3600" b="1" i="1" dirty="0">
                <a:latin typeface="Cambria"/>
                <a:ea typeface="Times New Roman"/>
                <a:cs typeface="B Yagut" panose="00000400000000000000" pitchFamily="2" charset="-78"/>
              </a:rPr>
            </a:br>
            <a:r>
              <a:rPr lang="fa-IR" sz="4000" b="1" dirty="0">
                <a:solidFill>
                  <a:srgbClr val="FF0000"/>
                </a:solidFill>
                <a:latin typeface="Cambria"/>
                <a:ea typeface="Times New Roman"/>
                <a:cs typeface="B Yagut" panose="00000400000000000000" pitchFamily="2" charset="-78"/>
              </a:rPr>
              <a:t>درج اطلاعات مربوط به بازدید از وضعیت بهداشت محیط و حرفه ای منازل</a:t>
            </a:r>
            <a:r>
              <a:rPr lang="en-US" b="1" i="1" dirty="0">
                <a:latin typeface="Cambria"/>
                <a:ea typeface="Times New Roman"/>
                <a:cs typeface="Times New Roman"/>
              </a:rPr>
              <a:t/>
            </a:r>
            <a:br>
              <a:rPr lang="en-US" b="1" i="1" dirty="0">
                <a:latin typeface="Cambria"/>
                <a:ea typeface="Times New Roman"/>
                <a:cs typeface="Times New Roman"/>
              </a:rPr>
            </a:br>
            <a:endParaRPr lang="en-US" dirty="0"/>
          </a:p>
        </p:txBody>
      </p:sp>
      <p:sp>
        <p:nvSpPr>
          <p:cNvPr id="6" name="Content Placeholder 5"/>
          <p:cNvSpPr>
            <a:spLocks noGrp="1"/>
          </p:cNvSpPr>
          <p:nvPr>
            <p:ph sz="quarter" idx="4"/>
          </p:nvPr>
        </p:nvSpPr>
        <p:spPr>
          <a:xfrm>
            <a:off x="4648200" y="1752600"/>
            <a:ext cx="4038600" cy="4373563"/>
          </a:xfrm>
        </p:spPr>
        <p:txBody>
          <a:bodyPr>
            <a:normAutofit fontScale="92500" lnSpcReduction="10000"/>
          </a:bodyPr>
          <a:lstStyle/>
          <a:p>
            <a:pPr marL="0" indent="0" algn="just" rtl="1">
              <a:buNone/>
            </a:pPr>
            <a:r>
              <a:rPr lang="fa-IR" sz="3000" dirty="0">
                <a:cs typeface="B Yagut" panose="00000400000000000000" pitchFamily="2" charset="-78"/>
              </a:rPr>
              <a:t>اطلاعات مربوط به بهداشت محیط و حرفه ای منازل در فرم مربوط به وضعیت محل سکونت و کارگاه خانگی جمع آوری می </a:t>
            </a:r>
            <a:r>
              <a:rPr lang="fa-IR" sz="3000" dirty="0" smtClean="0">
                <a:cs typeface="B Yagut" panose="00000400000000000000" pitchFamily="2" charset="-78"/>
              </a:rPr>
              <a:t>شود.</a:t>
            </a:r>
          </a:p>
          <a:p>
            <a:pPr marL="0" indent="0" algn="just" rtl="1">
              <a:buNone/>
            </a:pPr>
            <a:r>
              <a:rPr lang="fa-IR" sz="3200" dirty="0" smtClean="0">
                <a:cs typeface="B Yagut" panose="00000400000000000000" pitchFamily="2" charset="-78"/>
              </a:rPr>
              <a:t> این </a:t>
            </a:r>
            <a:r>
              <a:rPr lang="fa-IR" sz="3200" dirty="0">
                <a:cs typeface="B Yagut" panose="00000400000000000000" pitchFamily="2" charset="-78"/>
              </a:rPr>
              <a:t>اطلاعات شامل </a:t>
            </a:r>
            <a:r>
              <a:rPr lang="fa-IR" sz="3200" dirty="0" smtClean="0">
                <a:cs typeface="B Yagut" panose="00000400000000000000" pitchFamily="2" charset="-78"/>
              </a:rPr>
              <a:t>:</a:t>
            </a:r>
          </a:p>
          <a:p>
            <a:pPr marL="0" indent="0" algn="just" rtl="1">
              <a:buNone/>
            </a:pPr>
            <a:r>
              <a:rPr lang="fa-IR" sz="3000" dirty="0" smtClean="0">
                <a:cs typeface="B Yagut" panose="00000400000000000000" pitchFamily="2" charset="-78"/>
              </a:rPr>
              <a:t>وضعیت </a:t>
            </a:r>
            <a:r>
              <a:rPr lang="fa-IR" sz="3000" dirty="0">
                <a:cs typeface="B Yagut" panose="00000400000000000000" pitchFamily="2" charset="-78"/>
              </a:rPr>
              <a:t>ساختمان</a:t>
            </a:r>
            <a:r>
              <a:rPr lang="fa-IR" sz="3000" dirty="0" smtClean="0">
                <a:cs typeface="B Yagut" panose="00000400000000000000" pitchFamily="2" charset="-78"/>
              </a:rPr>
              <a:t>، اطاق </a:t>
            </a:r>
            <a:r>
              <a:rPr lang="fa-IR" sz="3000" dirty="0">
                <a:cs typeface="B Yagut" panose="00000400000000000000" pitchFamily="2" charset="-78"/>
              </a:rPr>
              <a:t>های مسکونی، منبع آب آشامیدنی، حمام، توالت، وضعیت دفع زباله، کارگاه خانگی و... است</a:t>
            </a:r>
            <a:r>
              <a:rPr lang="fa-IR" sz="2200" dirty="0"/>
              <a:t>.</a:t>
            </a:r>
            <a:endParaRPr lang="en-US" sz="2200" dirty="0"/>
          </a:p>
        </p:txBody>
      </p:sp>
      <p:pic>
        <p:nvPicPr>
          <p:cNvPr id="5122"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33400" y="1600200"/>
            <a:ext cx="39624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39582944"/>
      </p:ext>
    </p:extLst>
  </p:cSld>
  <p:clrMapOvr>
    <a:masterClrMapping/>
  </p:clrMapOvr>
  <mc:AlternateContent xmlns:mc="http://schemas.openxmlformats.org/markup-compatibility/2006" xmlns:p14="http://schemas.microsoft.com/office/powerpoint/2010/main">
    <mc:Choice Requires="p14">
      <p:transition spd="slow" p14:dur="2000" advTm="49632"/>
    </mc:Choice>
    <mc:Fallback xmlns="">
      <p:transition spd="slow" advTm="49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600" dirty="0" smtClean="0">
                <a:solidFill>
                  <a:srgbClr val="FF0000"/>
                </a:solidFill>
                <a:cs typeface="B Yagut" panose="00000400000000000000" pitchFamily="2" charset="-78"/>
              </a:rPr>
              <a:t>اطلاعات بهداشت محیط خانوار در سامانه سیب</a:t>
            </a:r>
            <a:endParaRPr lang="en-US" sz="3600" dirty="0">
              <a:solidFill>
                <a:srgbClr val="FF0000"/>
              </a:solidFill>
              <a:cs typeface="B Yagut" panose="00000400000000000000" pitchFamily="2" charset="-78"/>
            </a:endParaRPr>
          </a:p>
        </p:txBody>
      </p:sp>
      <p:sp>
        <p:nvSpPr>
          <p:cNvPr id="14" name="Content Placeholder 13"/>
          <p:cNvSpPr>
            <a:spLocks noGrp="1"/>
          </p:cNvSpPr>
          <p:nvPr>
            <p:ph sz="quarter" idx="4"/>
          </p:nvPr>
        </p:nvSpPr>
        <p:spPr>
          <a:xfrm>
            <a:off x="4493419" y="2514599"/>
            <a:ext cx="4193381" cy="4191001"/>
          </a:xfrm>
        </p:spPr>
        <p:txBody>
          <a:bodyPr>
            <a:normAutofit/>
          </a:bodyPr>
          <a:lstStyle/>
          <a:p>
            <a:pPr algn="just" rtl="1"/>
            <a:r>
              <a:rPr lang="fa-IR" dirty="0">
                <a:cs typeface="B Yagut" panose="00000400000000000000" pitchFamily="2" charset="-78"/>
              </a:rPr>
              <a:t>با استقرار سامانه سیب اطلاعات </a:t>
            </a:r>
            <a:r>
              <a:rPr lang="fa-IR" dirty="0" smtClean="0">
                <a:cs typeface="B Yagut" panose="00000400000000000000" pitchFamily="2" charset="-78"/>
              </a:rPr>
              <a:t>بهداشت محیط خانوار در قسمت لیست مراقبتهای سرپرست خانوار قسمت بهداشت محیط پیش بینی شده است که اطلاعات خانوار در این قسمت تکمیل می گردد</a:t>
            </a:r>
            <a:r>
              <a:rPr lang="fa-IR" sz="2800" dirty="0" smtClean="0">
                <a:cs typeface="B Yagut" panose="00000400000000000000" pitchFamily="2" charset="-78"/>
              </a:rPr>
              <a:t>.</a:t>
            </a:r>
            <a:endParaRPr lang="en-US" sz="2800" dirty="0"/>
          </a:p>
        </p:txBody>
      </p:sp>
      <p:pic>
        <p:nvPicPr>
          <p:cNvPr id="15" name="Content Placeholder 11"/>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3231" y="1545610"/>
            <a:ext cx="4040188" cy="4571999"/>
          </a:xfrm>
        </p:spPr>
      </p:pic>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12250759"/>
      </p:ext>
    </p:extLst>
  </p:cSld>
  <p:clrMapOvr>
    <a:masterClrMapping/>
  </p:clrMapOvr>
  <mc:AlternateContent xmlns:mc="http://schemas.openxmlformats.org/markup-compatibility/2006" xmlns:p14="http://schemas.microsoft.com/office/powerpoint/2010/main">
    <mc:Choice Requires="p14">
      <p:transition spd="slow" p14:dur="2000" advTm="18426"/>
    </mc:Choice>
    <mc:Fallback xmlns="">
      <p:transition spd="slow" advTm="18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sz="4000" b="1" dirty="0" smtClean="0">
                <a:solidFill>
                  <a:srgbClr val="FF0000"/>
                </a:solidFill>
                <a:cs typeface="B Yagut" panose="00000400000000000000" pitchFamily="2" charset="-78"/>
              </a:rPr>
              <a:t>پرسش</a:t>
            </a:r>
            <a:endParaRPr lang="en-US" sz="4000" b="1" dirty="0">
              <a:cs typeface="B Yagut" panose="00000400000000000000" pitchFamily="2" charset="-78"/>
            </a:endParaRPr>
          </a:p>
        </p:txBody>
      </p:sp>
      <p:sp>
        <p:nvSpPr>
          <p:cNvPr id="6" name="Content Placeholder 5"/>
          <p:cNvSpPr>
            <a:spLocks noGrp="1"/>
          </p:cNvSpPr>
          <p:nvPr>
            <p:ph sz="quarter" idx="4"/>
          </p:nvPr>
        </p:nvSpPr>
        <p:spPr>
          <a:xfrm>
            <a:off x="304800" y="1676400"/>
            <a:ext cx="8382001" cy="4449763"/>
          </a:xfrm>
        </p:spPr>
        <p:txBody>
          <a:bodyPr>
            <a:normAutofit fontScale="92500" lnSpcReduction="20000"/>
          </a:bodyPr>
          <a:lstStyle/>
          <a:p>
            <a:pPr algn="r" rtl="1">
              <a:lnSpc>
                <a:spcPct val="150000"/>
              </a:lnSpc>
            </a:pPr>
            <a:r>
              <a:rPr lang="fa-IR" sz="2800" dirty="0" smtClean="0">
                <a:cs typeface="B Yagut" panose="00000400000000000000" pitchFamily="2" charset="-78"/>
              </a:rPr>
              <a:t>فعالیت های برنامه شناخت زیست محیطی را نام ببرید </a:t>
            </a:r>
          </a:p>
          <a:p>
            <a:pPr algn="r" rtl="1">
              <a:lnSpc>
                <a:spcPct val="150000"/>
              </a:lnSpc>
            </a:pPr>
            <a:r>
              <a:rPr lang="fa-IR" sz="2800" dirty="0" smtClean="0">
                <a:cs typeface="B Yagut" panose="00000400000000000000" pitchFamily="2" charset="-78"/>
              </a:rPr>
              <a:t>بلوک را تعریف کنید </a:t>
            </a:r>
          </a:p>
          <a:p>
            <a:pPr algn="r" rtl="1">
              <a:lnSpc>
                <a:spcPct val="150000"/>
              </a:lnSpc>
            </a:pPr>
            <a:r>
              <a:rPr lang="fa-IR" sz="2800" dirty="0" smtClean="0">
                <a:cs typeface="B Yagut" panose="00000400000000000000" pitchFamily="2" charset="-78"/>
              </a:rPr>
              <a:t>مقیاس را تعریف کنید </a:t>
            </a:r>
          </a:p>
          <a:p>
            <a:pPr algn="r" rtl="1">
              <a:lnSpc>
                <a:spcPct val="150000"/>
              </a:lnSpc>
            </a:pPr>
            <a:r>
              <a:rPr lang="fa-IR" sz="2800" dirty="0" smtClean="0">
                <a:cs typeface="B Yagut" panose="00000400000000000000" pitchFamily="2" charset="-78"/>
              </a:rPr>
              <a:t>انواع مقیاس را نام برده و محاسبه نمایید </a:t>
            </a:r>
          </a:p>
          <a:p>
            <a:pPr algn="r" rtl="1">
              <a:lnSpc>
                <a:spcPct val="150000"/>
              </a:lnSpc>
            </a:pPr>
            <a:r>
              <a:rPr lang="fa-IR" sz="2800" dirty="0" smtClean="0">
                <a:cs typeface="B Yagut" panose="00000400000000000000" pitchFamily="2" charset="-78"/>
              </a:rPr>
              <a:t>تفاوت کروکی و نقشه را توضیح دهید </a:t>
            </a:r>
          </a:p>
          <a:p>
            <a:pPr algn="r" rtl="1">
              <a:lnSpc>
                <a:spcPct val="150000"/>
              </a:lnSpc>
            </a:pPr>
            <a:r>
              <a:rPr lang="fa-IR" sz="2800" dirty="0" smtClean="0">
                <a:cs typeface="B Yagut" panose="00000400000000000000" pitchFamily="2" charset="-78"/>
              </a:rPr>
              <a:t>زمان و نحوه تکمیل فرم ابادی را بیان و عملا نشان دهید </a:t>
            </a:r>
          </a:p>
          <a:p>
            <a:pPr algn="r" rtl="1">
              <a:lnSpc>
                <a:spcPct val="150000"/>
              </a:lnSpc>
            </a:pPr>
            <a:r>
              <a:rPr lang="fa-IR" sz="2800" dirty="0" smtClean="0">
                <a:cs typeface="B Yagut" panose="00000400000000000000" pitchFamily="2" charset="-78"/>
              </a:rPr>
              <a:t>زمان و نحوه تکمیل فرم بهداشت محیط را بیان و عملا نشان دهید </a:t>
            </a:r>
          </a:p>
          <a:p>
            <a:pPr algn="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78163435"/>
      </p:ext>
    </p:extLst>
  </p:cSld>
  <p:clrMapOvr>
    <a:masterClrMapping/>
  </p:clrMapOvr>
  <mc:AlternateContent xmlns:mc="http://schemas.openxmlformats.org/markup-compatibility/2006" xmlns:p14="http://schemas.microsoft.com/office/powerpoint/2010/main">
    <mc:Choice Requires="p14">
      <p:transition spd="slow" p14:dur="2000" advTm="31620"/>
    </mc:Choice>
    <mc:Fallback xmlns="">
      <p:transition spd="slow" advTm="31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solidFill>
                  <a:srgbClr val="FF0000"/>
                </a:solidFill>
                <a:cs typeface="B Yagut" panose="00000400000000000000" pitchFamily="2" charset="-78"/>
              </a:rPr>
              <a:t>تمرین خارج از کلاس </a:t>
            </a:r>
            <a:endParaRPr lang="en-US" sz="4000" b="1" dirty="0">
              <a:solidFill>
                <a:srgbClr val="FF0000"/>
              </a:solidFill>
              <a:cs typeface="B Yagut" panose="00000400000000000000" pitchFamily="2" charset="-78"/>
            </a:endParaRPr>
          </a:p>
        </p:txBody>
      </p:sp>
      <p:sp>
        <p:nvSpPr>
          <p:cNvPr id="3" name="Content Placeholder 2"/>
          <p:cNvSpPr>
            <a:spLocks noGrp="1"/>
          </p:cNvSpPr>
          <p:nvPr>
            <p:ph idx="1"/>
          </p:nvPr>
        </p:nvSpPr>
        <p:spPr/>
        <p:txBody>
          <a:bodyPr/>
          <a:lstStyle/>
          <a:p>
            <a:pPr algn="just" rtl="1"/>
            <a:r>
              <a:rPr lang="fa-IR" dirty="0" smtClean="0">
                <a:cs typeface="B Yagut" panose="00000400000000000000" pitchFamily="2" charset="-78"/>
              </a:rPr>
              <a:t>هر یک از فراگیران نقشه و کروکی مربوط به روستای خود را با مقیاس 1/1000  و مقیاس خطی و کسری تهیه و با مشخص نمودن جدول راهنمای نقشه در مقوا ارائه نمایند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89708037"/>
      </p:ext>
    </p:extLst>
  </p:cSld>
  <p:clrMapOvr>
    <a:masterClrMapping/>
  </p:clrMapOvr>
  <mc:AlternateContent xmlns:mc="http://schemas.openxmlformats.org/markup-compatibility/2006" xmlns:p14="http://schemas.microsoft.com/office/powerpoint/2010/main">
    <mc:Choice Requires="p14">
      <p:transition spd="slow" p14:dur="2000" advTm="21741"/>
    </mc:Choice>
    <mc:Fallback xmlns="">
      <p:transition spd="slow" advTm="21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sz="4000" b="1" dirty="0" smtClean="0">
                <a:solidFill>
                  <a:srgbClr val="FF0000"/>
                </a:solidFill>
                <a:cs typeface="B Yagut" panose="00000400000000000000" pitchFamily="2" charset="-78"/>
              </a:rPr>
              <a:t>فهرست منابع</a:t>
            </a:r>
            <a:endParaRPr lang="en-US" sz="4000" b="1" dirty="0">
              <a:solidFill>
                <a:srgbClr val="FF0000"/>
              </a:solidFill>
              <a:cs typeface="B Yagut" panose="00000400000000000000" pitchFamily="2" charset="-78"/>
            </a:endParaRPr>
          </a:p>
        </p:txBody>
      </p:sp>
      <p:sp>
        <p:nvSpPr>
          <p:cNvPr id="8" name="Content Placeholder 7"/>
          <p:cNvSpPr>
            <a:spLocks noGrp="1"/>
          </p:cNvSpPr>
          <p:nvPr>
            <p:ph idx="1"/>
          </p:nvPr>
        </p:nvSpPr>
        <p:spPr>
          <a:xfrm>
            <a:off x="304800" y="1447800"/>
            <a:ext cx="8382000" cy="4678363"/>
          </a:xfrm>
        </p:spPr>
        <p:txBody>
          <a:bodyPr>
            <a:normAutofit/>
          </a:bodyPr>
          <a:lstStyle/>
          <a:p>
            <a:pPr lvl="0" algn="r" rtl="1"/>
            <a:r>
              <a:rPr lang="fa-IR" sz="2800" dirty="0" smtClean="0">
                <a:cs typeface="B Yagut" panose="00000400000000000000" pitchFamily="2" charset="-78"/>
              </a:rPr>
              <a:t> </a:t>
            </a:r>
            <a:r>
              <a:rPr lang="fa-IR" sz="2800" dirty="0">
                <a:solidFill>
                  <a:prstClr val="black"/>
                </a:solidFill>
                <a:cs typeface="B Yagut" panose="00000400000000000000" pitchFamily="2" charset="-78"/>
              </a:rPr>
              <a:t>اعضای کمیته برنامه ریزی نیروی انسانی مرکز گسترش شبکه </a:t>
            </a:r>
            <a:r>
              <a:rPr lang="fa-IR" sz="2800" dirty="0" smtClean="0">
                <a:solidFill>
                  <a:prstClr val="black"/>
                </a:solidFill>
                <a:cs typeface="B Yagut" panose="00000400000000000000" pitchFamily="2" charset="-78"/>
              </a:rPr>
              <a:t>،کتاب </a:t>
            </a:r>
            <a:r>
              <a:rPr lang="fa-IR" sz="2800" dirty="0">
                <a:solidFill>
                  <a:prstClr val="black"/>
                </a:solidFill>
                <a:cs typeface="B Yagut" panose="00000400000000000000" pitchFamily="2" charset="-78"/>
              </a:rPr>
              <a:t>مبانی کار در روستا </a:t>
            </a:r>
            <a:r>
              <a:rPr lang="fa-IR" sz="2800" dirty="0" smtClean="0">
                <a:solidFill>
                  <a:prstClr val="black"/>
                </a:solidFill>
                <a:cs typeface="B Yagut" panose="00000400000000000000" pitchFamily="2" charset="-78"/>
              </a:rPr>
              <a:t>،1</a:t>
            </a:r>
            <a:r>
              <a:rPr lang="fa-IR" dirty="0" smtClean="0">
                <a:solidFill>
                  <a:prstClr val="black"/>
                </a:solidFill>
                <a:cs typeface="B Yagut" panose="00000400000000000000" pitchFamily="2" charset="-78"/>
              </a:rPr>
              <a:t>380</a:t>
            </a:r>
            <a:endParaRPr lang="en-US" dirty="0">
              <a:solidFill>
                <a:prstClr val="black"/>
              </a:solidFill>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22731389"/>
      </p:ext>
    </p:extLst>
  </p:cSld>
  <p:clrMapOvr>
    <a:masterClrMapping/>
  </p:clrMapOvr>
  <mc:AlternateContent xmlns:mc="http://schemas.openxmlformats.org/markup-compatibility/2006" xmlns:p14="http://schemas.microsoft.com/office/powerpoint/2010/main">
    <mc:Choice Requires="p14">
      <p:transition spd="slow" p14:dur="2000" advTm="2891"/>
    </mc:Choice>
    <mc:Fallback xmlns="">
      <p:transition spd="slow" advTm="2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609600" y="1447800"/>
            <a:ext cx="7772400" cy="1470025"/>
          </a:xfrm>
        </p:spPr>
        <p:txBody>
          <a:bodyPr>
            <a:normAutofit fontScale="90000"/>
          </a:bodyPr>
          <a:lstStyle/>
          <a:p>
            <a:pPr rtl="1"/>
            <a:r>
              <a:rPr lang="fa-IR" b="1" dirty="0" smtClean="0">
                <a:cs typeface="B Yagut" panose="00000400000000000000" pitchFamily="2" charset="-78"/>
              </a:rPr>
              <a:t> لطفاً نظرات و پیشنهادات خود پیرامون این بسته آموزشی را به آدرس زیر ارسال کنید</a:t>
            </a:r>
            <a:endParaRPr lang="en-US" b="1" dirty="0">
              <a:cs typeface="B Yagut" panose="00000400000000000000" pitchFamily="2" charset="-78"/>
            </a:endParaRPr>
          </a:p>
        </p:txBody>
      </p:sp>
      <p:sp>
        <p:nvSpPr>
          <p:cNvPr id="5" name="Subtitle 4"/>
          <p:cNvSpPr>
            <a:spLocks noGrp="1"/>
          </p:cNvSpPr>
          <p:nvPr>
            <p:ph type="subTitle" idx="1"/>
          </p:nvPr>
        </p:nvSpPr>
        <p:spPr>
          <a:xfrm>
            <a:off x="1371600" y="3200400"/>
            <a:ext cx="6400800" cy="1752600"/>
          </a:xfrm>
        </p:spPr>
        <p:txBody>
          <a:bodyPr>
            <a:normAutofit fontScale="85000" lnSpcReduction="10000"/>
          </a:bodyPr>
          <a:lstStyle/>
          <a:p>
            <a:pPr rtl="1"/>
            <a:r>
              <a:rPr lang="fa-IR" dirty="0" smtClean="0">
                <a:solidFill>
                  <a:schemeClr val="tx1"/>
                </a:solidFill>
                <a:cs typeface="B Yagut" panose="00000400000000000000" pitchFamily="2" charset="-78"/>
              </a:rPr>
              <a:t> دانشگاه علوم پزشکی و خدمات بهداشتی درمانی ارومیه شهرستان نقده / خیابان امام/ مجتمع آموزش عالی سلامت نقده</a:t>
            </a:r>
          </a:p>
          <a:p>
            <a:pPr rtl="1"/>
            <a:r>
              <a:rPr lang="fa-IR" dirty="0" smtClean="0">
                <a:solidFill>
                  <a:schemeClr val="tx1"/>
                </a:solidFill>
                <a:cs typeface="B Yagut" panose="00000400000000000000" pitchFamily="2" charset="-78"/>
              </a:rPr>
              <a:t> </a:t>
            </a:r>
            <a:r>
              <a:rPr lang="fa-IR" dirty="0">
                <a:solidFill>
                  <a:schemeClr val="tx1"/>
                </a:solidFill>
                <a:cs typeface="B Yagut" panose="00000400000000000000" pitchFamily="2" charset="-78"/>
              </a:rPr>
              <a:t>پست الکترونیک</a:t>
            </a:r>
            <a:r>
              <a:rPr lang="fa-IR" dirty="0">
                <a:solidFill>
                  <a:schemeClr val="tx1"/>
                </a:solidFill>
              </a:rPr>
              <a:t>: </a:t>
            </a:r>
            <a:r>
              <a:rPr lang="en-US" dirty="0" err="1">
                <a:solidFill>
                  <a:schemeClr val="tx1"/>
                </a:solidFill>
              </a:rPr>
              <a:t>phc</a:t>
            </a:r>
            <a:r>
              <a:rPr lang="en-US" dirty="0">
                <a:solidFill>
                  <a:schemeClr val="tx1"/>
                </a:solidFill>
              </a:rPr>
              <a:t>- gostaresh@umsu.ac.ir</a:t>
            </a:r>
            <a:endParaRPr lang="en-US" i="1" dirty="0">
              <a:solidFill>
                <a:schemeClr val="tx1"/>
              </a:solidFill>
            </a:endParaRPr>
          </a:p>
          <a:p>
            <a:pPr rtl="1"/>
            <a:endParaRPr lang="fa-IR" dirty="0" smtClean="0">
              <a:solidFill>
                <a:schemeClr val="tx1"/>
              </a:solidFill>
              <a:cs typeface="B Yagut" panose="00000400000000000000" pitchFamily="2" charset="-78"/>
            </a:endParaRPr>
          </a:p>
        </p:txBody>
      </p:sp>
    </p:spTree>
    <p:extLst>
      <p:ext uri="{BB962C8B-B14F-4D97-AF65-F5344CB8AC3E}">
        <p14:creationId xmlns:p14="http://schemas.microsoft.com/office/powerpoint/2010/main" val="26635132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4638"/>
            <a:ext cx="8229600" cy="868362"/>
          </a:xfrm>
        </p:spPr>
        <p:txBody>
          <a:bodyPr>
            <a:normAutofit/>
          </a:bodyPr>
          <a:lstStyle/>
          <a:p>
            <a:pPr rtl="1"/>
            <a:r>
              <a:rPr lang="fa-IR" sz="4000" b="1" dirty="0" smtClean="0">
                <a:solidFill>
                  <a:srgbClr val="FF0000"/>
                </a:solidFill>
                <a:cs typeface="B Yagut" panose="00000400000000000000" pitchFamily="2" charset="-78"/>
              </a:rPr>
              <a:t>فهرست عناوین</a:t>
            </a:r>
            <a:endParaRPr lang="en-US" sz="4000" b="1" dirty="0">
              <a:cs typeface="B Yagut" panose="00000400000000000000" pitchFamily="2" charset="-78"/>
            </a:endParaRPr>
          </a:p>
        </p:txBody>
      </p:sp>
      <p:sp>
        <p:nvSpPr>
          <p:cNvPr id="8" name="Content Placeholder 7"/>
          <p:cNvSpPr>
            <a:spLocks noGrp="1"/>
          </p:cNvSpPr>
          <p:nvPr>
            <p:ph idx="1"/>
          </p:nvPr>
        </p:nvSpPr>
        <p:spPr/>
        <p:txBody>
          <a:bodyPr>
            <a:normAutofit/>
          </a:bodyPr>
          <a:lstStyle/>
          <a:p>
            <a:pPr algn="r" rtl="1"/>
            <a:r>
              <a:rPr lang="fa-IR" sz="3000" dirty="0" smtClean="0">
                <a:solidFill>
                  <a:schemeClr val="accent1">
                    <a:lumMod val="75000"/>
                  </a:schemeClr>
                </a:solidFill>
                <a:cs typeface="B Yagut" panose="00000400000000000000" pitchFamily="2" charset="-78"/>
              </a:rPr>
              <a:t>مقدمه</a:t>
            </a:r>
          </a:p>
          <a:p>
            <a:pPr algn="r" rtl="1"/>
            <a:r>
              <a:rPr lang="fa-IR" sz="3000" dirty="0" smtClean="0">
                <a:solidFill>
                  <a:schemeClr val="accent1">
                    <a:lumMod val="75000"/>
                  </a:schemeClr>
                </a:solidFill>
                <a:cs typeface="B Yagut" panose="00000400000000000000" pitchFamily="2" charset="-78"/>
              </a:rPr>
              <a:t>تعاریف</a:t>
            </a:r>
          </a:p>
          <a:p>
            <a:pPr algn="r" rtl="1"/>
            <a:r>
              <a:rPr lang="fa-IR" sz="3000" dirty="0" smtClean="0">
                <a:solidFill>
                  <a:schemeClr val="accent1">
                    <a:lumMod val="75000"/>
                  </a:schemeClr>
                </a:solidFill>
                <a:cs typeface="B Yagut" panose="00000400000000000000" pitchFamily="2" charset="-78"/>
              </a:rPr>
              <a:t>انواع مقیاس نقشه</a:t>
            </a:r>
          </a:p>
          <a:p>
            <a:pPr algn="r" rtl="1"/>
            <a:r>
              <a:rPr lang="fa-IR" sz="3000" dirty="0" smtClean="0">
                <a:solidFill>
                  <a:schemeClr val="accent1">
                    <a:lumMod val="75000"/>
                  </a:schemeClr>
                </a:solidFill>
                <a:cs typeface="B Yagut" panose="00000400000000000000" pitchFamily="2" charset="-78"/>
              </a:rPr>
              <a:t>محاسبه مقیاس</a:t>
            </a:r>
          </a:p>
          <a:p>
            <a:pPr algn="r" rtl="1"/>
            <a:r>
              <a:rPr lang="fa-IR" sz="3000" dirty="0" smtClean="0">
                <a:solidFill>
                  <a:schemeClr val="accent1">
                    <a:lumMod val="75000"/>
                  </a:schemeClr>
                </a:solidFill>
                <a:cs typeface="B Yagut" panose="00000400000000000000" pitchFamily="2" charset="-78"/>
              </a:rPr>
              <a:t>نحوه تهیه کروکی روستا</a:t>
            </a:r>
          </a:p>
          <a:p>
            <a:pPr algn="r" rtl="1"/>
            <a:r>
              <a:rPr lang="fa-IR" sz="3000" dirty="0" smtClean="0">
                <a:solidFill>
                  <a:schemeClr val="accent1">
                    <a:lumMod val="75000"/>
                  </a:schemeClr>
                </a:solidFill>
                <a:cs typeface="B Yagut" panose="00000400000000000000" pitchFamily="2" charset="-78"/>
              </a:rPr>
              <a:t>نحوه تهیه نقشه منطقه</a:t>
            </a:r>
            <a:endParaRPr lang="en-US" sz="3000" dirty="0" smtClean="0">
              <a:solidFill>
                <a:schemeClr val="accent1">
                  <a:lumMod val="75000"/>
                </a:schemeClr>
              </a:solidFill>
              <a:cs typeface="B Yagut" panose="00000400000000000000" pitchFamily="2" charset="-78"/>
            </a:endParaRPr>
          </a:p>
          <a:p>
            <a:pPr algn="r" rtl="1"/>
            <a:r>
              <a:rPr lang="fa-IR" sz="3000" dirty="0" smtClean="0">
                <a:solidFill>
                  <a:schemeClr val="accent1">
                    <a:lumMod val="75000"/>
                  </a:schemeClr>
                </a:solidFill>
                <a:cs typeface="B Yagut" panose="00000400000000000000" pitchFamily="2" charset="-78"/>
              </a:rPr>
              <a:t>نحوه تکمیل فرم آبادی</a:t>
            </a:r>
          </a:p>
          <a:p>
            <a:pPr algn="r" rtl="1"/>
            <a:r>
              <a:rPr lang="fa-IR" sz="3000" dirty="0" smtClean="0">
                <a:solidFill>
                  <a:schemeClr val="accent1">
                    <a:lumMod val="75000"/>
                  </a:schemeClr>
                </a:solidFill>
                <a:cs typeface="B Yagut" panose="00000400000000000000" pitchFamily="2" charset="-78"/>
              </a:rPr>
              <a:t>نحوه تکمیل اطلاعات مربوط به بهداشت محیط </a:t>
            </a:r>
            <a:endParaRPr lang="en-US" sz="3000" dirty="0">
              <a:solidFill>
                <a:schemeClr val="accent1">
                  <a:lumMod val="75000"/>
                </a:schemeClr>
              </a:solidFill>
              <a:cs typeface="B Yagut" panose="00000400000000000000"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15243499"/>
      </p:ext>
    </p:extLst>
  </p:cSld>
  <p:clrMapOvr>
    <a:masterClrMapping/>
  </p:clrMapOvr>
  <mc:AlternateContent xmlns:mc="http://schemas.openxmlformats.org/markup-compatibility/2006" xmlns:p14="http://schemas.microsoft.com/office/powerpoint/2010/main">
    <mc:Choice Requires="p14">
      <p:transition spd="slow" p14:dur="2000" advTm="24033"/>
    </mc:Choice>
    <mc:Fallback xmlns="">
      <p:transition spd="slow" advTm="24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solidFill>
                  <a:srgbClr val="FF0000"/>
                </a:solidFill>
                <a:cs typeface="B Yagut" panose="00000400000000000000" pitchFamily="2" charset="-78"/>
              </a:rPr>
              <a:t>مقدمه</a:t>
            </a:r>
            <a:r>
              <a:rPr lang="fa-IR" b="1" dirty="0" smtClean="0"/>
              <a:t> </a:t>
            </a:r>
            <a:endParaRPr lang="en-US" b="1" dirty="0"/>
          </a:p>
        </p:txBody>
      </p:sp>
      <p:sp>
        <p:nvSpPr>
          <p:cNvPr id="3" name="Content Placeholder 2"/>
          <p:cNvSpPr>
            <a:spLocks noGrp="1"/>
          </p:cNvSpPr>
          <p:nvPr>
            <p:ph idx="1"/>
          </p:nvPr>
        </p:nvSpPr>
        <p:spPr/>
        <p:txBody>
          <a:bodyPr>
            <a:noAutofit/>
          </a:bodyPr>
          <a:lstStyle/>
          <a:p>
            <a:pPr marL="0" indent="0" algn="just" rtl="1">
              <a:buNone/>
            </a:pPr>
            <a:r>
              <a:rPr lang="fa-IR" sz="2800" dirty="0">
                <a:cs typeface="B Yagut" panose="00000400000000000000" pitchFamily="2" charset="-78"/>
              </a:rPr>
              <a:t>شناخت محیطی که انسان در آن زندگی می کند </a:t>
            </a:r>
            <a:r>
              <a:rPr lang="fa-IR" sz="2800" dirty="0" smtClean="0">
                <a:cs typeface="B Yagut" panose="00000400000000000000" pitchFamily="2" charset="-78"/>
              </a:rPr>
              <a:t>خصوصاً از </a:t>
            </a:r>
            <a:r>
              <a:rPr lang="fa-IR" sz="2800" dirty="0">
                <a:cs typeface="B Yagut" panose="00000400000000000000" pitchFamily="2" charset="-78"/>
              </a:rPr>
              <a:t>نظر عواملی که </a:t>
            </a:r>
            <a:r>
              <a:rPr lang="fa-IR" sz="2800" dirty="0" smtClean="0">
                <a:cs typeface="B Yagut" panose="00000400000000000000" pitchFamily="2" charset="-78"/>
              </a:rPr>
              <a:t>می </a:t>
            </a:r>
            <a:r>
              <a:rPr lang="fa-IR" sz="2800" dirty="0">
                <a:cs typeface="B Yagut" panose="00000400000000000000" pitchFamily="2" charset="-78"/>
              </a:rPr>
              <a:t>تواند بر سلامت افراد تاثیر داشته باشد از اهمیت خاصی در برنامه ریزی بهداشتی برخوردار است. چنین شناختی موجب می شود تا نیازهای جمعیت را به نحو بهتری شناسایی </a:t>
            </a:r>
            <a:r>
              <a:rPr lang="fa-IR" sz="2800" dirty="0" smtClean="0">
                <a:cs typeface="B Yagut" panose="00000400000000000000" pitchFamily="2" charset="-78"/>
              </a:rPr>
              <a:t>نماییم. بهورز در شروع فعالیتهای خانه بهداشت اطلاعات جامعی از شناسایی جغرافیایی منطقه تحت پوشش با تهیه نقشه و  کروکی و نیز اطلاعات زیست محیطی روستا را با تکمیل فرم آبادی و فرم بهداشت محیط جمع بندی کرده، این فرم ها  باید در طول سال بروز شود تا اطلاعات بهنگام و دقیقی برای مداخلات لازم در اختیار داشته باشیم</a:t>
            </a:r>
            <a:r>
              <a:rPr lang="fa-IR" sz="2800" dirty="0" smtClean="0"/>
              <a:t>.</a:t>
            </a:r>
            <a:endParaRPr lang="en-US" sz="2800" dirty="0">
              <a:cs typeface="B Yagut" panose="00000400000000000000" pitchFamily="2" charset="-78"/>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0241681"/>
      </p:ext>
    </p:extLst>
  </p:cSld>
  <p:clrMapOvr>
    <a:masterClrMapping/>
  </p:clrMapOvr>
  <mc:AlternateContent xmlns:mc="http://schemas.openxmlformats.org/markup-compatibility/2006" xmlns:p14="http://schemas.microsoft.com/office/powerpoint/2010/main">
    <mc:Choice Requires="p14">
      <p:transition spd="slow" p14:dur="2000" advTm="55198"/>
    </mc:Choice>
    <mc:Fallback xmlns="">
      <p:transition spd="slow" advTm="55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solidFill>
                  <a:srgbClr val="FF0000"/>
                </a:solidFill>
                <a:cs typeface="B Yagut" panose="00000400000000000000" pitchFamily="2" charset="-78"/>
              </a:rPr>
              <a:t>شناسایی زیست محیطی روستا </a:t>
            </a:r>
            <a:endParaRPr lang="en-US" dirty="0">
              <a:solidFill>
                <a:srgbClr val="FF0000"/>
              </a:solidFill>
              <a:cs typeface="B Yagut" panose="00000400000000000000" pitchFamily="2" charset="-78"/>
            </a:endParaRPr>
          </a:p>
        </p:txBody>
      </p:sp>
      <p:sp>
        <p:nvSpPr>
          <p:cNvPr id="3" name="Content Placeholder 2"/>
          <p:cNvSpPr>
            <a:spLocks noGrp="1"/>
          </p:cNvSpPr>
          <p:nvPr>
            <p:ph idx="1"/>
          </p:nvPr>
        </p:nvSpPr>
        <p:spPr/>
        <p:txBody>
          <a:bodyPr/>
          <a:lstStyle/>
          <a:p>
            <a:pPr marL="0" indent="0" algn="just" rtl="1">
              <a:buNone/>
            </a:pPr>
            <a:r>
              <a:rPr lang="fa-IR" dirty="0">
                <a:cs typeface="B Yagut" panose="00000400000000000000" pitchFamily="2" charset="-78"/>
              </a:rPr>
              <a:t>یکی از ابزارهای شناسایی جغرافیایی استفاده از نقشه و کروکی می باشد </a:t>
            </a:r>
          </a:p>
          <a:p>
            <a:pPr marL="0" indent="0" algn="just" rtl="1">
              <a:buNone/>
            </a:pPr>
            <a:r>
              <a:rPr lang="fa-IR" sz="2800" dirty="0">
                <a:solidFill>
                  <a:prstClr val="black"/>
                </a:solidFill>
                <a:cs typeface="B Yagut" pitchFamily="2" charset="-78"/>
              </a:rPr>
              <a:t>برای آشنايی با يک منطقه جغرافیايی بزرگ معمولاً از نقشه استفاده </a:t>
            </a:r>
            <a:r>
              <a:rPr lang="fa-IR" sz="2800" dirty="0" smtClean="0">
                <a:solidFill>
                  <a:prstClr val="black"/>
                </a:solidFill>
                <a:cs typeface="B Yagut" pitchFamily="2" charset="-78"/>
              </a:rPr>
              <a:t>می شود </a:t>
            </a:r>
            <a:r>
              <a:rPr lang="fa-IR" sz="2800" dirty="0">
                <a:solidFill>
                  <a:prstClr val="black"/>
                </a:solidFill>
                <a:cs typeface="B Yagut" pitchFamily="2" charset="-78"/>
              </a:rPr>
              <a:t>و اگر بخواهیم يک منطقه مسکونی مثل روستا يا شهر را با</a:t>
            </a:r>
            <a:r>
              <a:rPr lang="en-US" sz="2800" dirty="0">
                <a:solidFill>
                  <a:prstClr val="black"/>
                </a:solidFill>
                <a:cs typeface="B Yagut" pitchFamily="2" charset="-78"/>
              </a:rPr>
              <a:t> </a:t>
            </a:r>
            <a:r>
              <a:rPr lang="fa-IR" sz="2800" dirty="0">
                <a:solidFill>
                  <a:prstClr val="black"/>
                </a:solidFill>
                <a:cs typeface="B Yagut" pitchFamily="2" charset="-78"/>
              </a:rPr>
              <a:t>جزئیات آن روی کاغذ نشان دهیم به طوری که قابل استفاده باشد از کروکی استفاده </a:t>
            </a:r>
            <a:r>
              <a:rPr lang="fa-IR" sz="2800" dirty="0" smtClean="0">
                <a:solidFill>
                  <a:prstClr val="black"/>
                </a:solidFill>
                <a:cs typeface="B Yagut" pitchFamily="2" charset="-78"/>
              </a:rPr>
              <a:t>می کنیم.</a:t>
            </a:r>
            <a:endParaRPr lang="en-US" sz="2800" dirty="0">
              <a:cs typeface="B Yagut" panose="00000400000000000000" pitchFamily="2" charset="-78"/>
            </a:endParaRPr>
          </a:p>
          <a:p>
            <a:pPr algn="r"/>
            <a:endParaRPr lang="en-US" dirty="0"/>
          </a:p>
        </p:txBody>
      </p:sp>
      <p:pic>
        <p:nvPicPr>
          <p:cNvPr id="2050" name="Picture 2" descr="C:\Users\khoosravifar\Desktop\جغرافیایی.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349739"/>
            <a:ext cx="4572000" cy="19567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1422222"/>
      </p:ext>
    </p:extLst>
  </p:cSld>
  <p:clrMapOvr>
    <a:masterClrMapping/>
  </p:clrMapOvr>
  <mc:AlternateContent xmlns:mc="http://schemas.openxmlformats.org/markup-compatibility/2006" xmlns:p14="http://schemas.microsoft.com/office/powerpoint/2010/main">
    <mc:Choice Requires="p14">
      <p:transition spd="slow" p14:dur="2000" advTm="22504"/>
    </mc:Choice>
    <mc:Fallback xmlns="">
      <p:transition spd="slow" advTm="22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a:solidFill>
                  <a:srgbClr val="FF0000"/>
                </a:solidFill>
                <a:cs typeface="B Yagut" panose="00000400000000000000" pitchFamily="2" charset="-78"/>
              </a:rPr>
              <a:t>شناسایی زیست محیطی </a:t>
            </a:r>
            <a:endParaRPr lang="en-US" sz="4000" b="1" dirty="0"/>
          </a:p>
        </p:txBody>
      </p:sp>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14400" y="1828800"/>
            <a:ext cx="7315200" cy="406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3581400" y="2286000"/>
            <a:ext cx="838200"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971800" y="3706090"/>
            <a:ext cx="533400"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9281906"/>
      </p:ext>
    </p:extLst>
  </p:cSld>
  <p:clrMapOvr>
    <a:masterClrMapping/>
  </p:clrMapOvr>
  <mc:AlternateContent xmlns:mc="http://schemas.openxmlformats.org/markup-compatibility/2006" xmlns:p14="http://schemas.microsoft.com/office/powerpoint/2010/main">
    <mc:Choice Requires="p14">
      <p:transition spd="slow" p14:dur="2000" advTm="50068"/>
    </mc:Choice>
    <mc:Fallback xmlns="">
      <p:transition spd="slow" advTm="50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fa-IR" sz="4000" b="1" dirty="0" smtClean="0">
                <a:solidFill>
                  <a:srgbClr val="FF0000"/>
                </a:solidFill>
                <a:cs typeface="B Yagut" pitchFamily="2" charset="-78"/>
              </a:rPr>
              <a:t>تعاریف</a:t>
            </a:r>
            <a:endParaRPr lang="en-US" sz="4000" b="1" dirty="0">
              <a:solidFill>
                <a:srgbClr val="FF0000"/>
              </a:solidFill>
              <a:cs typeface="B Yagut" pitchFamily="2" charset="-78"/>
            </a:endParaRPr>
          </a:p>
        </p:txBody>
      </p:sp>
      <p:sp>
        <p:nvSpPr>
          <p:cNvPr id="3" name="Content Placeholder 2"/>
          <p:cNvSpPr>
            <a:spLocks noGrp="1"/>
          </p:cNvSpPr>
          <p:nvPr>
            <p:ph idx="1"/>
          </p:nvPr>
        </p:nvSpPr>
        <p:spPr>
          <a:xfrm>
            <a:off x="457200" y="1265237"/>
            <a:ext cx="8229600" cy="4830763"/>
          </a:xfrm>
        </p:spPr>
        <p:txBody>
          <a:bodyPr>
            <a:noAutofit/>
          </a:bodyPr>
          <a:lstStyle/>
          <a:p>
            <a:pPr algn="just" rtl="1"/>
            <a:r>
              <a:rPr lang="fa-IR" b="1" dirty="0">
                <a:solidFill>
                  <a:schemeClr val="accent1">
                    <a:lumMod val="75000"/>
                  </a:schemeClr>
                </a:solidFill>
                <a:cs typeface="B Yagut" pitchFamily="2" charset="-78"/>
              </a:rPr>
              <a:t>بلوک: </a:t>
            </a:r>
            <a:r>
              <a:rPr lang="fa-IR" sz="2800" dirty="0">
                <a:cs typeface="B Yagut" pitchFamily="2" charset="-78"/>
              </a:rPr>
              <a:t>عبارت است از چند ساختمان که به همديگر </a:t>
            </a:r>
            <a:r>
              <a:rPr lang="fa-IR" sz="2800" dirty="0" smtClean="0">
                <a:cs typeface="B Yagut" pitchFamily="2" charset="-78"/>
              </a:rPr>
              <a:t>پیوسته</a:t>
            </a:r>
            <a:r>
              <a:rPr lang="en-US" sz="2800" dirty="0" smtClean="0">
                <a:cs typeface="B Yagut" pitchFamily="2" charset="-78"/>
              </a:rPr>
              <a:t> </a:t>
            </a:r>
            <a:r>
              <a:rPr lang="fa-IR" sz="2800" dirty="0" smtClean="0">
                <a:cs typeface="B Yagut" pitchFamily="2" charset="-78"/>
              </a:rPr>
              <a:t>اند</a:t>
            </a:r>
            <a:r>
              <a:rPr lang="fa-IR" sz="2800" dirty="0">
                <a:cs typeface="B Yagut" pitchFamily="2" charset="-78"/>
              </a:rPr>
              <a:t>. اگر کروکی برای شهر بزرگ تهیه شود ممکن است </a:t>
            </a:r>
            <a:r>
              <a:rPr lang="fa-IR" sz="2800" dirty="0" smtClean="0">
                <a:cs typeface="B Yagut" pitchFamily="2" charset="-78"/>
              </a:rPr>
              <a:t>کوچه های </a:t>
            </a:r>
            <a:r>
              <a:rPr lang="fa-IR" sz="2800" dirty="0">
                <a:cs typeface="B Yagut" pitchFamily="2" charset="-78"/>
              </a:rPr>
              <a:t>فرعی </a:t>
            </a:r>
            <a:r>
              <a:rPr lang="fa-IR" sz="2800" dirty="0" smtClean="0">
                <a:cs typeface="B Yagut" pitchFamily="2" charset="-78"/>
              </a:rPr>
              <a:t>در</a:t>
            </a:r>
            <a:r>
              <a:rPr lang="en-US" sz="2800" dirty="0" smtClean="0">
                <a:cs typeface="B Yagut" pitchFamily="2" charset="-78"/>
              </a:rPr>
              <a:t> </a:t>
            </a:r>
            <a:r>
              <a:rPr lang="fa-IR" sz="2800" dirty="0" smtClean="0">
                <a:cs typeface="B Yagut" pitchFamily="2" charset="-78"/>
              </a:rPr>
              <a:t>نظر </a:t>
            </a:r>
            <a:r>
              <a:rPr lang="fa-IR" sz="2800" dirty="0">
                <a:cs typeface="B Yagut" pitchFamily="2" charset="-78"/>
              </a:rPr>
              <a:t>گرفته نشود اما برای روستاهای کوچک تحت پوشش خانه بهداشت در نظر گرفته </a:t>
            </a:r>
            <a:r>
              <a:rPr lang="fa-IR" sz="2800" dirty="0" smtClean="0">
                <a:cs typeface="B Yagut" pitchFamily="2" charset="-78"/>
              </a:rPr>
              <a:t>می شود.</a:t>
            </a:r>
          </a:p>
          <a:p>
            <a:pPr algn="just" rtl="1"/>
            <a:endParaRPr lang="en-US" sz="2800" dirty="0" smtClean="0">
              <a:cs typeface="B Yagut" pitchFamily="2" charset="-78"/>
            </a:endParaRPr>
          </a:p>
          <a:p>
            <a:pPr algn="just" rtl="1"/>
            <a:r>
              <a:rPr lang="fa-IR" b="1" dirty="0" smtClean="0">
                <a:solidFill>
                  <a:schemeClr val="accent1">
                    <a:lumMod val="75000"/>
                  </a:schemeClr>
                </a:solidFill>
                <a:cs typeface="B Yagut" pitchFamily="2" charset="-78"/>
              </a:rPr>
              <a:t>مقیاس: </a:t>
            </a:r>
            <a:r>
              <a:rPr lang="fa-IR" sz="2800" dirty="0" smtClean="0">
                <a:cs typeface="B Yagut" pitchFamily="2" charset="-78"/>
              </a:rPr>
              <a:t>به معنی نسبت کوچک شدن اندازه های نقشه نسب به اندازه واقعی روی زمین می باشد با </a:t>
            </a:r>
            <a:r>
              <a:rPr lang="fa-IR" sz="2800" dirty="0">
                <a:cs typeface="B Yagut" panose="00000400000000000000" pitchFamily="2" charset="-78"/>
              </a:rPr>
              <a:t>توجه به اینکه اندازه واقعی روستا را نمی توان روی کاغذ نشان داد. جهت ترسیم کروکی و درست انجام شدن آن </a:t>
            </a:r>
            <a:r>
              <a:rPr lang="fa-IR" sz="2800" dirty="0" smtClean="0">
                <a:cs typeface="B Yagut" panose="00000400000000000000" pitchFamily="2" charset="-78"/>
              </a:rPr>
              <a:t>باید ابتدا </a:t>
            </a:r>
            <a:r>
              <a:rPr lang="fa-IR" sz="2800" dirty="0">
                <a:cs typeface="B Yagut" panose="00000400000000000000" pitchFamily="2" charset="-78"/>
              </a:rPr>
              <a:t>مقیاس را تعیین و در گوشه سمت چپ پائین کروکی ثبت نمود.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0188677"/>
      </p:ext>
    </p:extLst>
  </p:cSld>
  <p:clrMapOvr>
    <a:masterClrMapping/>
  </p:clrMapOvr>
  <mc:AlternateContent xmlns:mc="http://schemas.openxmlformats.org/markup-compatibility/2006" xmlns:p14="http://schemas.microsoft.com/office/powerpoint/2010/main">
    <mc:Choice Requires="p14">
      <p:transition spd="slow" p14:dur="2000" advTm="61082"/>
    </mc:Choice>
    <mc:Fallback xmlns="">
      <p:transition spd="slow" advTm="61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b="1" dirty="0" smtClean="0">
                <a:solidFill>
                  <a:srgbClr val="FF0000"/>
                </a:solidFill>
                <a:cs typeface="B Yagut" pitchFamily="2" charset="-78"/>
              </a:rPr>
              <a:t>انواع مقیاس </a:t>
            </a:r>
            <a:r>
              <a:rPr lang="fa-IR" sz="4000" b="1" dirty="0">
                <a:solidFill>
                  <a:srgbClr val="FF0000"/>
                </a:solidFill>
                <a:cs typeface="B Yagut" pitchFamily="2" charset="-78"/>
              </a:rPr>
              <a:t>نقشه</a:t>
            </a:r>
            <a:endParaRPr lang="en-US" sz="4000" b="1" dirty="0">
              <a:solidFill>
                <a:srgbClr val="FF0000"/>
              </a:solidFill>
              <a:cs typeface="B Yagut" pitchFamily="2" charset="-78"/>
            </a:endParaRPr>
          </a:p>
        </p:txBody>
      </p:sp>
      <p:sp>
        <p:nvSpPr>
          <p:cNvPr id="3" name="Content Placeholder 2"/>
          <p:cNvSpPr>
            <a:spLocks noGrp="1"/>
          </p:cNvSpPr>
          <p:nvPr>
            <p:ph idx="1"/>
          </p:nvPr>
        </p:nvSpPr>
        <p:spPr>
          <a:xfrm>
            <a:off x="304800" y="1417639"/>
            <a:ext cx="8382000" cy="5059362"/>
          </a:xfrm>
        </p:spPr>
        <p:txBody>
          <a:bodyPr>
            <a:normAutofit fontScale="85000" lnSpcReduction="20000"/>
          </a:bodyPr>
          <a:lstStyle/>
          <a:p>
            <a:pPr algn="r" rtl="1">
              <a:lnSpc>
                <a:spcPct val="150000"/>
              </a:lnSpc>
            </a:pPr>
            <a:r>
              <a:rPr lang="fa-IR" sz="2800" b="1" dirty="0" smtClean="0">
                <a:solidFill>
                  <a:schemeClr val="accent1">
                    <a:lumMod val="75000"/>
                  </a:schemeClr>
                </a:solidFill>
                <a:cs typeface="B Yagut" pitchFamily="2" charset="-78"/>
              </a:rPr>
              <a:t>مقیاس </a:t>
            </a:r>
            <a:r>
              <a:rPr lang="fa-IR" sz="2800" b="1" dirty="0">
                <a:solidFill>
                  <a:schemeClr val="accent1">
                    <a:lumMod val="75000"/>
                  </a:schemeClr>
                </a:solidFill>
                <a:cs typeface="B Yagut" pitchFamily="2" charset="-78"/>
              </a:rPr>
              <a:t>توضیحی </a:t>
            </a:r>
            <a:r>
              <a:rPr lang="en-US" sz="2800" b="1" dirty="0" smtClean="0">
                <a:solidFill>
                  <a:schemeClr val="accent1">
                    <a:lumMod val="75000"/>
                  </a:schemeClr>
                </a:solidFill>
                <a:cs typeface="B Yagut" pitchFamily="2" charset="-78"/>
              </a:rPr>
              <a:t>)</a:t>
            </a:r>
            <a:r>
              <a:rPr lang="fa-IR" sz="2800" b="1" dirty="0" smtClean="0">
                <a:solidFill>
                  <a:schemeClr val="accent1">
                    <a:lumMod val="75000"/>
                  </a:schemeClr>
                </a:solidFill>
                <a:cs typeface="B Yagut" pitchFamily="2" charset="-78"/>
              </a:rPr>
              <a:t>جمله</a:t>
            </a:r>
            <a:r>
              <a:rPr lang="en-US" sz="2800" b="1" dirty="0" smtClean="0">
                <a:solidFill>
                  <a:schemeClr val="accent1">
                    <a:lumMod val="75000"/>
                  </a:schemeClr>
                </a:solidFill>
                <a:cs typeface="B Yagut" pitchFamily="2" charset="-78"/>
              </a:rPr>
              <a:t> </a:t>
            </a:r>
            <a:r>
              <a:rPr lang="fa-IR" sz="2800" b="1" dirty="0" smtClean="0">
                <a:solidFill>
                  <a:schemeClr val="accent1">
                    <a:lumMod val="75000"/>
                  </a:schemeClr>
                </a:solidFill>
                <a:cs typeface="B Yagut" pitchFamily="2" charset="-78"/>
              </a:rPr>
              <a:t>ای</a:t>
            </a:r>
            <a:r>
              <a:rPr lang="en-US" sz="2800" b="1" dirty="0" smtClean="0">
                <a:solidFill>
                  <a:schemeClr val="accent1">
                    <a:lumMod val="75000"/>
                  </a:schemeClr>
                </a:solidFill>
                <a:cs typeface="B Yagut" pitchFamily="2" charset="-78"/>
              </a:rPr>
              <a:t>(</a:t>
            </a:r>
            <a:r>
              <a:rPr lang="fa-IR" sz="2800" b="1" dirty="0" smtClean="0">
                <a:solidFill>
                  <a:schemeClr val="accent1">
                    <a:lumMod val="75000"/>
                  </a:schemeClr>
                </a:solidFill>
                <a:cs typeface="B Yagut" pitchFamily="2" charset="-78"/>
              </a:rPr>
              <a:t>: </a:t>
            </a:r>
            <a:r>
              <a:rPr lang="fa-IR" sz="3000" dirty="0">
                <a:cs typeface="B Yagut" pitchFamily="2" charset="-78"/>
              </a:rPr>
              <a:t>که در يک عبارت به صورت جمله بیان </a:t>
            </a:r>
            <a:r>
              <a:rPr lang="fa-IR" sz="3000" dirty="0" smtClean="0">
                <a:cs typeface="B Yagut" pitchFamily="2" charset="-78"/>
              </a:rPr>
              <a:t>می شود</a:t>
            </a:r>
            <a:r>
              <a:rPr lang="fa-IR" sz="3000" dirty="0">
                <a:cs typeface="B Yagut" pitchFamily="2" charset="-78"/>
              </a:rPr>
              <a:t>، مثل عبارت يک سانتیمتر برابر يک کیلومتر است</a:t>
            </a:r>
            <a:r>
              <a:rPr lang="fa-IR" sz="3000" dirty="0" smtClean="0">
                <a:cs typeface="B Yagut" pitchFamily="2" charset="-78"/>
              </a:rPr>
              <a:t>.</a:t>
            </a:r>
          </a:p>
          <a:p>
            <a:pPr algn="r" rtl="1">
              <a:lnSpc>
                <a:spcPct val="150000"/>
              </a:lnSpc>
            </a:pPr>
            <a:endParaRPr lang="fa-IR" sz="2800" dirty="0" smtClean="0">
              <a:cs typeface="B Yagut" pitchFamily="2" charset="-78"/>
            </a:endParaRPr>
          </a:p>
          <a:p>
            <a:pPr algn="just" rtl="1">
              <a:lnSpc>
                <a:spcPct val="150000"/>
              </a:lnSpc>
            </a:pPr>
            <a:r>
              <a:rPr lang="fa-IR" sz="3000" b="1" dirty="0" smtClean="0">
                <a:solidFill>
                  <a:schemeClr val="accent1">
                    <a:lumMod val="75000"/>
                  </a:schemeClr>
                </a:solidFill>
                <a:cs typeface="B Yagut" pitchFamily="2" charset="-78"/>
              </a:rPr>
              <a:t>مقیاس خطی </a:t>
            </a:r>
            <a:r>
              <a:rPr lang="fa-IR" sz="3000" b="1" dirty="0">
                <a:solidFill>
                  <a:schemeClr val="accent1">
                    <a:lumMod val="75000"/>
                  </a:schemeClr>
                </a:solidFill>
                <a:cs typeface="B Yagut" pitchFamily="2" charset="-78"/>
              </a:rPr>
              <a:t>: </a:t>
            </a:r>
            <a:r>
              <a:rPr lang="fa-IR" sz="3000" dirty="0">
                <a:cs typeface="B Yagut" pitchFamily="2" charset="-78"/>
              </a:rPr>
              <a:t>عبارت است از خطی </a:t>
            </a:r>
            <a:r>
              <a:rPr lang="fa-IR" sz="3000" dirty="0" smtClean="0">
                <a:cs typeface="B Yagut" pitchFamily="2" charset="-78"/>
              </a:rPr>
              <a:t>که تقسیمات مساوی انجام شده و هر قسمت طول معینی از نقشه زمینی را روی نقشه نشان می دهد. این نوع مقیاس نیاز به محاسبه ندارد وبا اندازه گیری بر روی فواصل نقاط روی نقشه وجای گذاری برروی درجات مقیاس، اندازه فواصل را بدست می آوریم.</a:t>
            </a:r>
            <a:endParaRPr lang="fa-IR" sz="3000" dirty="0">
              <a:cs typeface="B Yagut" pitchFamily="2" charset="-78"/>
            </a:endParaRPr>
          </a:p>
          <a:p>
            <a:pPr marL="0" indent="0" algn="r" rtl="1">
              <a:lnSpc>
                <a:spcPct val="150000"/>
              </a:lnSpc>
              <a:buNone/>
            </a:pPr>
            <a:r>
              <a:rPr lang="fa-IR" sz="2800" dirty="0" smtClean="0">
                <a:cs typeface="B Yagut" pitchFamily="2" charset="-78"/>
              </a:rPr>
              <a:t> </a:t>
            </a:r>
          </a:p>
        </p:txBody>
      </p:sp>
      <p:graphicFrame>
        <p:nvGraphicFramePr>
          <p:cNvPr id="20" name="Table 19"/>
          <p:cNvGraphicFramePr>
            <a:graphicFrameLocks noGrp="1"/>
          </p:cNvGraphicFramePr>
          <p:nvPr>
            <p:extLst>
              <p:ext uri="{D42A27DB-BD31-4B8C-83A1-F6EECF244321}">
                <p14:modId xmlns:p14="http://schemas.microsoft.com/office/powerpoint/2010/main" val="514563429"/>
              </p:ext>
            </p:extLst>
          </p:nvPr>
        </p:nvGraphicFramePr>
        <p:xfrm>
          <a:off x="469323" y="5562600"/>
          <a:ext cx="2712025" cy="365760"/>
        </p:xfrm>
        <a:graphic>
          <a:graphicData uri="http://schemas.openxmlformats.org/drawingml/2006/table">
            <a:tbl>
              <a:tblPr firstRow="1" bandRow="1">
                <a:tableStyleId>{D7AC3CCA-C797-4891-BE02-D94E43425B78}</a:tableStyleId>
              </a:tblPr>
              <a:tblGrid>
                <a:gridCol w="527338"/>
                <a:gridCol w="517922"/>
                <a:gridCol w="554333"/>
                <a:gridCol w="585094"/>
                <a:gridCol w="527338"/>
              </a:tblGrid>
              <a:tr h="206433">
                <a:tc>
                  <a:txBody>
                    <a:bodyPr/>
                    <a:lstStyle/>
                    <a:p>
                      <a:endParaRPr lang="en-US" dirty="0"/>
                    </a:p>
                  </a:txBody>
                  <a:tcPr>
                    <a:solidFill>
                      <a:schemeClr val="bg1"/>
                    </a:solidFill>
                  </a:tcPr>
                </a:tc>
                <a:tc>
                  <a:txBody>
                    <a:bodyPr/>
                    <a:lstStyle/>
                    <a:p>
                      <a:endParaRPr lang="en-US" dirty="0"/>
                    </a:p>
                  </a:txBody>
                  <a:tcPr>
                    <a:solidFill>
                      <a:schemeClr val="tx1"/>
                    </a:solidFill>
                  </a:tcPr>
                </a:tc>
                <a:tc>
                  <a:txBody>
                    <a:bodyPr/>
                    <a:lstStyle/>
                    <a:p>
                      <a:endParaRPr lang="en-US" dirty="0"/>
                    </a:p>
                  </a:txBody>
                  <a:tcPr>
                    <a:solidFill>
                      <a:schemeClr val="bg1"/>
                    </a:solidFill>
                  </a:tcPr>
                </a:tc>
                <a:tc>
                  <a:txBody>
                    <a:bodyPr/>
                    <a:lstStyle/>
                    <a:p>
                      <a:endParaRPr lang="en-US" dirty="0"/>
                    </a:p>
                  </a:txBody>
                  <a:tcPr>
                    <a:solidFill>
                      <a:schemeClr val="tx1"/>
                    </a:solidFill>
                  </a:tcPr>
                </a:tc>
                <a:tc>
                  <a:txBody>
                    <a:bodyPr/>
                    <a:lstStyle/>
                    <a:p>
                      <a:endParaRPr lang="en-US" dirty="0"/>
                    </a:p>
                  </a:txBody>
                  <a:tcPr>
                    <a:solidFill>
                      <a:schemeClr val="bg1"/>
                    </a:solidFill>
                  </a:tcPr>
                </a:tc>
              </a:tr>
            </a:tbl>
          </a:graphicData>
        </a:graphic>
      </p:graphicFrame>
      <p:sp>
        <p:nvSpPr>
          <p:cNvPr id="25" name="Rounded Rectangle 24"/>
          <p:cNvSpPr/>
          <p:nvPr/>
        </p:nvSpPr>
        <p:spPr>
          <a:xfrm>
            <a:off x="685800" y="5230090"/>
            <a:ext cx="457200" cy="304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tx1"/>
                </a:solidFill>
                <a:cs typeface="B Yagut" panose="00000400000000000000" pitchFamily="2" charset="-78"/>
              </a:rPr>
              <a:t>1</a:t>
            </a:r>
            <a:endParaRPr lang="en-US" dirty="0">
              <a:solidFill>
                <a:schemeClr val="tx1"/>
              </a:solidFill>
              <a:cs typeface="B Yagut" panose="00000400000000000000" pitchFamily="2" charset="-78"/>
            </a:endParaRPr>
          </a:p>
        </p:txBody>
      </p:sp>
      <p:sp>
        <p:nvSpPr>
          <p:cNvPr id="28" name="Rounded Rectangle 27"/>
          <p:cNvSpPr/>
          <p:nvPr/>
        </p:nvSpPr>
        <p:spPr>
          <a:xfrm>
            <a:off x="1233056" y="5243945"/>
            <a:ext cx="457200" cy="304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tx1"/>
                </a:solidFill>
                <a:cs typeface="B Yagut" panose="00000400000000000000" pitchFamily="2" charset="-78"/>
              </a:rPr>
              <a:t>2</a:t>
            </a:r>
            <a:endParaRPr lang="en-US" dirty="0">
              <a:solidFill>
                <a:schemeClr val="tx1"/>
              </a:solidFill>
              <a:cs typeface="B Yagut" panose="00000400000000000000" pitchFamily="2" charset="-78"/>
            </a:endParaRPr>
          </a:p>
        </p:txBody>
      </p:sp>
      <p:sp>
        <p:nvSpPr>
          <p:cNvPr id="29" name="Rounded Rectangle 28"/>
          <p:cNvSpPr/>
          <p:nvPr/>
        </p:nvSpPr>
        <p:spPr>
          <a:xfrm>
            <a:off x="1808017" y="5237015"/>
            <a:ext cx="457200" cy="304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tx1"/>
                </a:solidFill>
                <a:cs typeface="B Yagut" panose="00000400000000000000" pitchFamily="2" charset="-78"/>
              </a:rPr>
              <a:t>3</a:t>
            </a:r>
            <a:endParaRPr lang="en-US" dirty="0">
              <a:solidFill>
                <a:schemeClr val="tx1"/>
              </a:solidFill>
              <a:cs typeface="B Yagut" panose="00000400000000000000" pitchFamily="2" charset="-78"/>
            </a:endParaRPr>
          </a:p>
        </p:txBody>
      </p:sp>
      <p:sp>
        <p:nvSpPr>
          <p:cNvPr id="30" name="Rounded Rectangle 29"/>
          <p:cNvSpPr/>
          <p:nvPr/>
        </p:nvSpPr>
        <p:spPr>
          <a:xfrm>
            <a:off x="2344881" y="5230090"/>
            <a:ext cx="457200" cy="304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tx1"/>
                </a:solidFill>
                <a:cs typeface="B Yagut" panose="00000400000000000000" pitchFamily="2" charset="-78"/>
              </a:rPr>
              <a:t>4</a:t>
            </a:r>
            <a:endParaRPr lang="en-US" dirty="0">
              <a:solidFill>
                <a:schemeClr val="tx1"/>
              </a:solidFill>
              <a:cs typeface="B Yagut" panose="00000400000000000000" pitchFamily="2" charset="-78"/>
            </a:endParaRPr>
          </a:p>
        </p:txBody>
      </p:sp>
      <p:sp>
        <p:nvSpPr>
          <p:cNvPr id="31" name="Rounded Rectangle 30"/>
          <p:cNvSpPr/>
          <p:nvPr/>
        </p:nvSpPr>
        <p:spPr>
          <a:xfrm>
            <a:off x="2874816" y="5230090"/>
            <a:ext cx="457200" cy="304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chemeClr val="tx1"/>
                </a:solidFill>
                <a:cs typeface="B Yagut" panose="00000400000000000000" pitchFamily="2" charset="-78"/>
              </a:rPr>
              <a:t>5</a:t>
            </a:r>
            <a:endParaRPr lang="en-US" dirty="0">
              <a:solidFill>
                <a:schemeClr val="tx1"/>
              </a:solidFill>
              <a:cs typeface="B Yagut" panose="00000400000000000000" pitchFamily="2" charset="-78"/>
            </a:endParaRPr>
          </a:p>
        </p:txBody>
      </p:sp>
      <p:pic>
        <p:nvPicPr>
          <p:cNvPr id="32" name="Audio 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04593322"/>
      </p:ext>
    </p:extLst>
  </p:cSld>
  <p:clrMapOvr>
    <a:masterClrMapping/>
  </p:clrMapOvr>
  <mc:AlternateContent xmlns:mc="http://schemas.openxmlformats.org/markup-compatibility/2006" xmlns:p14="http://schemas.microsoft.com/office/powerpoint/2010/main">
    <mc:Choice Requires="p14">
      <p:transition spd="slow" p14:dur="2000" advTm="45972"/>
    </mc:Choice>
    <mc:Fallback xmlns="">
      <p:transition spd="slow" advTm="45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آذربایجان غربی</_x062f__x0627__x0646__x0634__x06af__x0627__x0647_>
    <_x0646__x0648__x0639__x0020__x062d__x06cc__x0637__x0647_ xmlns="12fdc5dc-769e-4543-b10d-fbea3dac4417">مباني بهداشت و كار در روستا</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5NN7CDR5NKU2-831-454</_dlc_DocId>
    <_dlc_DocIdUrl xmlns="1047730d-92e1-4018-9084-d932fd3a7f58">
      <Url>http://www.health.gov.ir/hnd/_layouts/DocIdRedir.aspx?ID=5NN7CDR5NKU2-831-454</Url>
      <Description>5NN7CDR5NKU2-831-454</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0678CF6-BCF0-448C-B5A5-39C471A54F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099173-419A-4E61-9195-EC8D983296EB}">
  <ds:schemaRefs>
    <ds:schemaRef ds:uri="http://purl.org/dc/dcmitype/"/>
    <ds:schemaRef ds:uri="12fdc5dc-769e-4543-b10d-fbea3dac4417"/>
    <ds:schemaRef ds:uri="http://schemas.microsoft.com/office/2006/metadata/properties"/>
    <ds:schemaRef ds:uri="http://schemas.microsoft.com/office/2006/documentManagement/types"/>
    <ds:schemaRef ds:uri="http://purl.org/dc/elements/1.1/"/>
    <ds:schemaRef ds:uri="http://www.w3.org/XML/1998/namespace"/>
    <ds:schemaRef ds:uri="1047730d-92e1-4018-9084-d932fd3a7f58"/>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8BE2FEC0-D141-4577-90CF-CF0FEADB2C27}">
  <ds:schemaRefs>
    <ds:schemaRef ds:uri="http://schemas.microsoft.com/sharepoint/v3/contenttype/forms"/>
  </ds:schemaRefs>
</ds:datastoreItem>
</file>

<file path=customXml/itemProps4.xml><?xml version="1.0" encoding="utf-8"?>
<ds:datastoreItem xmlns:ds="http://schemas.openxmlformats.org/officeDocument/2006/customXml" ds:itemID="{A37978F6-E697-49B8-A7B5-0BE6DC91072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778</TotalTime>
  <Words>1972</Words>
  <Application>Microsoft Office PowerPoint</Application>
  <PresentationFormat>On-screen Show (4:3)</PresentationFormat>
  <Paragraphs>162</Paragraphs>
  <Slides>35</Slides>
  <Notes>0</Notes>
  <HiddenSlides>0</HiddenSlides>
  <MMClips>33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Arial</vt:lpstr>
      <vt:lpstr>B Nazanin</vt:lpstr>
      <vt:lpstr>B Nazanin,Bold</vt:lpstr>
      <vt:lpstr>B Yagut</vt:lpstr>
      <vt:lpstr>Calibri</vt:lpstr>
      <vt:lpstr>Cambria</vt:lpstr>
      <vt:lpstr>Cambria Math</vt:lpstr>
      <vt:lpstr>Times New Roman</vt:lpstr>
      <vt:lpstr>Office Theme</vt:lpstr>
      <vt:lpstr>آشنایی با کلیات برنامه شناسایی جمعیتی و زیست محیطی روستا </vt:lpstr>
      <vt:lpstr> مشخصات سند</vt:lpstr>
      <vt:lpstr> اهداف آموزشی</vt:lpstr>
      <vt:lpstr>فهرست عناوین</vt:lpstr>
      <vt:lpstr>مقدمه </vt:lpstr>
      <vt:lpstr>شناسایی زیست محیطی روستا </vt:lpstr>
      <vt:lpstr>شناسایی زیست محیطی </vt:lpstr>
      <vt:lpstr>تعاریف</vt:lpstr>
      <vt:lpstr>انواع مقیاس نقشه</vt:lpstr>
      <vt:lpstr>انواع مقیاس نقشه</vt:lpstr>
      <vt:lpstr>محاسبه مقیاس</vt:lpstr>
      <vt:lpstr>نحوه تهیه کروکی روستا</vt:lpstr>
      <vt:lpstr>پیاده کردن کروکی روی برگ اصلی</vt:lpstr>
      <vt:lpstr>PowerPoint Presentation</vt:lpstr>
      <vt:lpstr>PowerPoint Presentation</vt:lpstr>
      <vt:lpstr>PowerPoint Presentation</vt:lpstr>
      <vt:lpstr>PowerPoint Presentation</vt:lpstr>
      <vt:lpstr>نقشه روستاهای منطقه</vt:lpstr>
      <vt:lpstr>PowerPoint Presentation</vt:lpstr>
      <vt:lpstr>پیاده کردن نقشه روی برگ اصلی</vt:lpstr>
      <vt:lpstr>PowerPoint Presentation</vt:lpstr>
      <vt:lpstr>PowerPoint Presentation</vt:lpstr>
      <vt:lpstr>PowerPoint Presentation</vt:lpstr>
      <vt:lpstr>راهنمای نقشه</vt:lpstr>
      <vt:lpstr>PowerPoint Presentation</vt:lpstr>
      <vt:lpstr>تکمیل فرم آبادی </vt:lpstr>
      <vt:lpstr>تکمیل فرم آبادی </vt:lpstr>
      <vt:lpstr>تکمیل فرم آبادی </vt:lpstr>
      <vt:lpstr>اطلاعات فرم آبادی در سامانه سیب </vt:lpstr>
      <vt:lpstr> درج اطلاعات مربوط به بازدید از وضعیت بهداشت محیط و حرفه ای منازل </vt:lpstr>
      <vt:lpstr>اطلاعات بهداشت محیط خانوار در سامانه سیب</vt:lpstr>
      <vt:lpstr>پرسش</vt:lpstr>
      <vt:lpstr>تمرین خارج از کلاس </vt:lpstr>
      <vt:lpstr>فهرست منابع</vt:lpstr>
      <vt:lpstr> لطفاً نظرات و پیشنهادات خود پیرامون این بسته آموزشی را به آدرس زیر ارسال کنید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آشنایی با زیست محیط روستا</dc:title>
  <dc:creator>user17</dc:creator>
  <cp:lastModifiedBy>Sima Jalali</cp:lastModifiedBy>
  <cp:revision>135</cp:revision>
  <dcterms:created xsi:type="dcterms:W3CDTF">2006-08-16T00:00:00Z</dcterms:created>
  <dcterms:modified xsi:type="dcterms:W3CDTF">2020-12-02T08:00:30Z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c7acbb78-a077-4818-a1cf-9ad7305d19f7</vt:lpwstr>
  </property>
</Properties>
</file>